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8" r:id="rId5"/>
    <p:sldMasterId id="2147483750" r:id="rId6"/>
  </p:sldMasterIdLst>
  <p:notesMasterIdLst>
    <p:notesMasterId r:id="rId33"/>
  </p:notesMasterIdLst>
  <p:sldIdLst>
    <p:sldId id="322" r:id="rId7"/>
    <p:sldId id="363" r:id="rId8"/>
    <p:sldId id="509" r:id="rId9"/>
    <p:sldId id="510" r:id="rId10"/>
    <p:sldId id="404" r:id="rId11"/>
    <p:sldId id="413" r:id="rId12"/>
    <p:sldId id="512" r:id="rId13"/>
    <p:sldId id="753" r:id="rId14"/>
    <p:sldId id="395" r:id="rId15"/>
    <p:sldId id="514" r:id="rId16"/>
    <p:sldId id="513" r:id="rId17"/>
    <p:sldId id="443" r:id="rId18"/>
    <p:sldId id="590" r:id="rId19"/>
    <p:sldId id="505" r:id="rId20"/>
    <p:sldId id="398" r:id="rId21"/>
    <p:sldId id="722" r:id="rId22"/>
    <p:sldId id="4879" r:id="rId23"/>
    <p:sldId id="688" r:id="rId24"/>
    <p:sldId id="424" r:id="rId25"/>
    <p:sldId id="4878" r:id="rId26"/>
    <p:sldId id="714" r:id="rId27"/>
    <p:sldId id="715" r:id="rId28"/>
    <p:sldId id="721" r:id="rId29"/>
    <p:sldId id="728" r:id="rId30"/>
    <p:sldId id="763" r:id="rId31"/>
    <p:sldId id="75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1F"/>
    <a:srgbClr val="FF0066"/>
    <a:srgbClr val="132018"/>
    <a:srgbClr val="FF4B4B"/>
    <a:srgbClr val="3E3E3E"/>
    <a:srgbClr val="806248"/>
    <a:srgbClr val="FF9933"/>
    <a:srgbClr val="0B5937"/>
    <a:srgbClr val="7D6247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6" autoAdjust="0"/>
    <p:restoredTop sz="95165" autoAdjust="0"/>
  </p:normalViewPr>
  <p:slideViewPr>
    <p:cSldViewPr snapToGrid="0">
      <p:cViewPr varScale="1">
        <p:scale>
          <a:sx n="79" d="100"/>
          <a:sy n="79" d="100"/>
        </p:scale>
        <p:origin x="994" y="67"/>
      </p:cViewPr>
      <p:guideLst>
        <p:guide orient="horz" pos="2183"/>
        <p:guide pos="3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CBA28-81DF-439A-A5DE-16C8B79F5685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FA98E-83ED-4911-8830-6F8EE05F81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06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FA98E-83ED-4911-8830-6F8EE05F81E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95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1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09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81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1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01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7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introduction</a:t>
            </a:r>
            <a:r>
              <a:rPr lang="nl-NL" dirty="0"/>
              <a:t>, </a:t>
            </a:r>
            <a:r>
              <a:rPr lang="nl-NL" dirty="0" err="1"/>
              <a:t>now</a:t>
            </a:r>
            <a:r>
              <a:rPr lang="nl-NL" dirty="0"/>
              <a:t> let me get </a:t>
            </a:r>
            <a:r>
              <a:rPr lang="nl-NL" dirty="0" err="1"/>
              <a:t>started</a:t>
            </a:r>
            <a:r>
              <a:rPr lang="nl-NL" dirty="0"/>
              <a:t>. </a:t>
            </a:r>
            <a:r>
              <a:rPr lang="nl-NL" dirty="0" err="1"/>
              <a:t>Hello</a:t>
            </a:r>
            <a:r>
              <a:rPr lang="nl-NL" dirty="0"/>
              <a:t> </a:t>
            </a:r>
            <a:r>
              <a:rPr lang="nl-NL" dirty="0" err="1"/>
              <a:t>everyone</a:t>
            </a:r>
            <a:r>
              <a:rPr lang="nl-NL" dirty="0"/>
              <a:t>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is </a:t>
            </a:r>
            <a:r>
              <a:rPr lang="nl-NL" dirty="0" err="1"/>
              <a:t>unfamiliar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talk-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face: </a:t>
            </a:r>
            <a:r>
              <a:rPr lang="nl-NL" dirty="0" err="1"/>
              <a:t>I’m</a:t>
            </a:r>
            <a:r>
              <a:rPr lang="nl-NL" dirty="0"/>
              <a:t> </a:t>
            </a:r>
            <a:r>
              <a:rPr lang="nl-NL" dirty="0" err="1"/>
              <a:t>nick</a:t>
            </a:r>
            <a:r>
              <a:rPr lang="nl-NL" dirty="0"/>
              <a:t> Nick Groen </a:t>
            </a:r>
            <a:r>
              <a:rPr lang="nl-NL" dirty="0" err="1"/>
              <a:t>and</a:t>
            </a:r>
            <a:r>
              <a:rPr lang="nl-NL" dirty="0"/>
              <a:t> I have been </a:t>
            </a:r>
            <a:r>
              <a:rPr lang="nl-NL" dirty="0" err="1"/>
              <a:t>working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manufacturing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measuring</a:t>
            </a:r>
            <a:r>
              <a:rPr lang="nl-NL" dirty="0"/>
              <a:t> of </a:t>
            </a:r>
            <a:r>
              <a:rPr lang="nl-NL" dirty="0" err="1"/>
              <a:t>three-dimensional</a:t>
            </a:r>
            <a:r>
              <a:rPr lang="nl-NL" dirty="0"/>
              <a:t> </a:t>
            </a:r>
            <a:r>
              <a:rPr lang="nl-NL" dirty="0" err="1"/>
              <a:t>superconducting</a:t>
            </a:r>
            <a:r>
              <a:rPr lang="nl-NL" dirty="0"/>
              <a:t> </a:t>
            </a:r>
            <a:r>
              <a:rPr lang="nl-NL" dirty="0" err="1"/>
              <a:t>nanostructures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kinded</a:t>
            </a:r>
            <a:r>
              <a:rPr lang="nl-NL" dirty="0"/>
              <a:t> </a:t>
            </a:r>
            <a:r>
              <a:rPr lang="nl-NL" dirty="0" err="1"/>
              <a:t>worded</a:t>
            </a:r>
            <a:r>
              <a:rPr lang="nl-NL" dirty="0"/>
              <a:t> </a:t>
            </a:r>
            <a:r>
              <a:rPr lang="nl-NL" dirty="0" err="1"/>
              <a:t>introduction</a:t>
            </a:r>
            <a:r>
              <a:rPr lang="nl-NL" dirty="0"/>
              <a:t>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me, </a:t>
            </a:r>
            <a:r>
              <a:rPr lang="nl-NL" dirty="0" err="1"/>
              <a:t>I’m</a:t>
            </a:r>
            <a:r>
              <a:rPr lang="nl-NL" dirty="0"/>
              <a:t> Nick Groen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last </a:t>
            </a:r>
            <a:r>
              <a:rPr lang="nl-NL" dirty="0" err="1"/>
              <a:t>several</a:t>
            </a:r>
            <a:r>
              <a:rPr lang="nl-NL" dirty="0"/>
              <a:t> </a:t>
            </a:r>
            <a:r>
              <a:rPr lang="nl-NL" dirty="0" err="1"/>
              <a:t>months</a:t>
            </a:r>
            <a:r>
              <a:rPr lang="nl-NL" dirty="0"/>
              <a:t> I have been </a:t>
            </a:r>
            <a:r>
              <a:rPr lang="nl-NL" dirty="0" err="1"/>
              <a:t>working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fabrication</a:t>
            </a:r>
            <a:r>
              <a:rPr lang="nl-NL" dirty="0"/>
              <a:t> of </a:t>
            </a:r>
            <a:r>
              <a:rPr lang="nl-NL" dirty="0" err="1"/>
              <a:t>superconducting</a:t>
            </a:r>
            <a:r>
              <a:rPr lang="nl-NL" dirty="0"/>
              <a:t> </a:t>
            </a:r>
            <a:r>
              <a:rPr lang="nl-NL" dirty="0" err="1"/>
              <a:t>three-dimensional</a:t>
            </a:r>
            <a:r>
              <a:rPr lang="nl-NL" dirty="0"/>
              <a:t> </a:t>
            </a:r>
            <a:r>
              <a:rPr lang="nl-NL" dirty="0" err="1"/>
              <a:t>nanostructures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FA98E-83ED-4911-8830-6F8EE05F81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871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2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54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50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80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FA98E-83ED-4911-8830-6F8EE05F81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36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04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70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8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00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6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5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63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21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08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A0F26-0671-4039-A0F2-14B394E8F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49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47EBE-8202-4F16-AA77-88EA0B204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8DCA339-9425-4F2B-801F-7AFABD733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CC9BA9-FB70-4E98-8AA6-AB969AB2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5BAE9F-9473-4E9E-941C-FA16F60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7DD4F2-0BEA-4B98-934F-7F223077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66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D4459-9C27-4E77-B319-A21283AA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73B0E2-6DC7-4C0C-B379-E5DC8461E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1BD2AC-396D-446F-99B6-CBE27866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4C52DF-B70B-4C0C-A176-9B978C10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219F17-EE45-4637-88DD-F6F856D3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02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11367EB-E1AC-4DF1-B85F-7325C89A5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418A1E-7D47-4EB0-A360-BA762AD10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1A76F6-8715-463C-964F-62A4EC7D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CA0EEE-E68B-4533-9FCF-9610346A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A6BBC8-8A51-43D0-B96A-F137FB91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03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0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46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81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1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1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9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5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6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469BF-BCCE-46C6-AC5C-3ABC70EB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6A8AEE-82F6-40A2-B5E5-BA5255B8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44C102-5CD7-4504-BFDB-B890696C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525BB8-CE20-46A4-B5B3-D101DEB5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DF446D-EFAC-4BCB-8A55-7E37A25E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924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24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46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99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54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73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3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15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8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9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48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C2755-8627-4403-BB31-2F7F00D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2ED3DC-C774-42E0-A720-1871583A2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C34404-512B-4817-BCF9-833B755D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787DC3-303F-434F-AD40-9E46A659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4E3664-BC36-4DCF-9297-EEEED996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948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8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52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82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7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13433-A44C-420B-A511-0BCA2BB4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CC4C56-165C-4101-BF08-9099044CF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5A395F-1123-43EB-8450-88AC3A1DE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C3E93E-A6EB-4D8C-80F1-4761C38E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4F9286-7061-49C3-A87A-CFA13A4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ACAA9D-FC45-48DA-92F5-967F9B82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90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90B95-7F01-4439-9D16-F019DAC6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01B8F4-A0C6-413B-93DC-75E377F1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CD2471-AE1B-48C9-81B6-5CF1EEE39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1BFC91-1FA7-4624-A8CE-BB77C6145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5F42746-17AC-4BFC-A33C-E68D26C1C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92362D1-8DC2-450B-9210-9DE3722F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38AC42-D020-4472-9340-A05D55F1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28FAA5A-2729-4F89-AB36-F5F776C7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9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BA834-D950-4849-AED6-47788A71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CE1E075-016F-41D9-97D4-AF9AD672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EAF8E2-766A-4527-A5DC-01ADEEC1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728385-2601-4475-B0AE-003756BF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30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785E2D2-4594-4C60-A5FF-6EBDDC9E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425205-AD29-4123-9557-471C629E9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FB6EC2-BE38-4EC2-BA42-190E2E7B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80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98FEC-D3AD-45A8-BAB7-D791C9DE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65EB90-8605-4874-8875-2CE7F4CEA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FD5366-99B7-4B0F-A2D2-6E68271CE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8D1856-0A3A-4365-AFE0-BA5C1253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DAFE46-0EB3-4C08-9AA2-BC8353499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D8213A-7C19-4776-8BA9-B61FF53D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44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8F9D9-F8C8-4217-A6D5-DA936B32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FD6AA1-0D5C-42BC-AC39-D89A9F6EC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7C2E0E-991E-467D-AC8E-DF83416F7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A8681F-7B20-4626-803A-C9F45A44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BC9E45-BD9C-4D4C-9C76-6A0DAAC8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707187-3E24-4B07-9DDC-B5CC63F1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00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B959CE-5D55-42A6-ACDE-777F50D3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925796-B4C0-440D-A8C9-6D9146B1B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2217F6-C868-4500-9904-393DFDE7A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849B4-1E88-4A23-A926-D3DA5CE1564F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B372D5-7B07-4A2F-88D9-68BB14EF4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7723E9-3E7A-42E4-8DF7-EF0C1516D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ECDDA-0429-486E-B9B3-CE23C980E6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0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59045C-0220-41A3-B94C-D103C0CDCA9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5/8/2025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462A7F1-0F0D-4750-99D6-8F93E66C9E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06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4B34-4EA2-45B0-8CA8-3297E12109E0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BE94-2580-4029-8FBE-E842590995B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ature.com/articles/nphoton.2013.216#ref-CR91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50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9.jpeg"/><Relationship Id="rId4" Type="http://schemas.openxmlformats.org/officeDocument/2006/relationships/image" Target="../media/image7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5.emf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0.png"/><Relationship Id="rId5" Type="http://schemas.openxmlformats.org/officeDocument/2006/relationships/image" Target="../media/image1300.png"/><Relationship Id="rId4" Type="http://schemas.openxmlformats.org/officeDocument/2006/relationships/image" Target="../media/image12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70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microsoft.com/office/2007/relationships/hdphoto" Target="../media/hdphoto5.wdp"/><Relationship Id="rId5" Type="http://schemas.openxmlformats.org/officeDocument/2006/relationships/image" Target="../media/image400.png"/><Relationship Id="rId10" Type="http://schemas.openxmlformats.org/officeDocument/2006/relationships/image" Target="../media/image93.png"/><Relationship Id="rId4" Type="http://schemas.openxmlformats.org/officeDocument/2006/relationships/image" Target="../media/image390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5.wdp"/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1.png"/><Relationship Id="rId11" Type="http://schemas.openxmlformats.org/officeDocument/2006/relationships/image" Target="../media/image92.png"/><Relationship Id="rId5" Type="http://schemas.openxmlformats.org/officeDocument/2006/relationships/image" Target="../media/image490.png"/><Relationship Id="rId10" Type="http://schemas.openxmlformats.org/officeDocument/2006/relationships/image" Target="../media/image520.png"/><Relationship Id="rId4" Type="http://schemas.openxmlformats.org/officeDocument/2006/relationships/image" Target="../media/image480.pn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3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57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1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0.emf"/><Relationship Id="rId10" Type="http://schemas.openxmlformats.org/officeDocument/2006/relationships/image" Target="../media/image17.png"/><Relationship Id="rId4" Type="http://schemas.openxmlformats.org/officeDocument/2006/relationships/image" Target="../media/image9.em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3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hyperlink" Target="https://doi.org/10.1103/PhysRevB.77.165408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doi.org/10.1515/9783110456806-0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EE8329-8C57-46AB-9142-2B5875AA7AB2}"/>
              </a:ext>
            </a:extLst>
          </p:cNvPr>
          <p:cNvGrpSpPr>
            <a:grpSpLocks noChangeAspect="1"/>
          </p:cNvGrpSpPr>
          <p:nvPr/>
        </p:nvGrpSpPr>
        <p:grpSpPr>
          <a:xfrm>
            <a:off x="3132111" y="3314478"/>
            <a:ext cx="5927777" cy="2134715"/>
            <a:chOff x="3115312" y="118170"/>
            <a:chExt cx="5556515" cy="2001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9EFD14-F258-4A4B-BBE1-FD116A8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312" y="118170"/>
              <a:ext cx="5556515" cy="20010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827FEB0-5740-45BF-B3F9-6940733A53CD}"/>
                    </a:ext>
                  </a:extLst>
                </p:cNvPr>
                <p:cNvSpPr/>
                <p:nvPr/>
              </p:nvSpPr>
              <p:spPr>
                <a:xfrm>
                  <a:off x="3266458" y="949754"/>
                  <a:ext cx="1463415" cy="5275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458" y="949754"/>
                  <a:ext cx="1463415" cy="52751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B579D0F-A1B8-4C4E-8140-5959DF854FAD}"/>
                    </a:ext>
                  </a:extLst>
                </p:cNvPr>
                <p:cNvSpPr/>
                <p:nvPr/>
              </p:nvSpPr>
              <p:spPr>
                <a:xfrm>
                  <a:off x="7050577" y="949754"/>
                  <a:ext cx="1463415" cy="5275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0577" y="949754"/>
                  <a:ext cx="1463415" cy="52751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itle 10">
            <a:extLst>
              <a:ext uri="{FF2B5EF4-FFF2-40B4-BE49-F238E27FC236}">
                <a16:creationId xmlns:a16="http://schemas.microsoft.com/office/drawing/2014/main" id="{98EF4C25-17F7-47C7-95EC-362EDAACC962}"/>
              </a:ext>
            </a:extLst>
          </p:cNvPr>
          <p:cNvSpPr txBox="1">
            <a:spLocks/>
          </p:cNvSpPr>
          <p:nvPr/>
        </p:nvSpPr>
        <p:spPr>
          <a:xfrm>
            <a:off x="609600" y="669445"/>
            <a:ext cx="10972800" cy="1965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Superconductivity Lecture 5: </a:t>
            </a:r>
            <a:br>
              <a:rPr lang="en-GB" sz="4000" dirty="0">
                <a:solidFill>
                  <a:schemeClr val="bg1"/>
                </a:solidFill>
                <a:latin typeface="Bahnschrift Light" panose="020B0502040204020203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Josephson Effect</a:t>
            </a:r>
          </a:p>
        </p:txBody>
      </p:sp>
    </p:spTree>
    <p:extLst>
      <p:ext uri="{BB962C8B-B14F-4D97-AF65-F5344CB8AC3E}">
        <p14:creationId xmlns:p14="http://schemas.microsoft.com/office/powerpoint/2010/main" val="138021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50063" y="458306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Weak Link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926"/>
            <a:ext cx="6278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Using JJs as high-</a:t>
            </a:r>
            <a:r>
              <a:rPr lang="en-GB" sz="2800" dirty="0" err="1">
                <a:solidFill>
                  <a:schemeClr val="bg1"/>
                </a:solidFill>
              </a:rPr>
              <a:t>freq</a:t>
            </a:r>
            <a:r>
              <a:rPr lang="en-GB" sz="2800" dirty="0">
                <a:solidFill>
                  <a:schemeClr val="bg1"/>
                </a:solidFill>
              </a:rPr>
              <a:t> generator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34A66F-F8F6-42E0-A0AA-3BDFC1022868}"/>
                  </a:ext>
                </a:extLst>
              </p:cNvPr>
              <p:cNvSpPr/>
              <p:nvPr/>
            </p:nvSpPr>
            <p:spPr>
              <a:xfrm>
                <a:off x="0" y="1523795"/>
                <a:ext cx="3281668" cy="662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≈483.6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GHz / mV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34A66F-F8F6-42E0-A0AA-3BDFC1022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3795"/>
                <a:ext cx="3281668" cy="662682"/>
              </a:xfrm>
              <a:prstGeom prst="rect">
                <a:avLst/>
              </a:prstGeom>
              <a:blipFill>
                <a:blip r:embed="rId3"/>
                <a:stretch>
                  <a:fillRect r="-1673" b="-18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igure 5">
            <a:extLst>
              <a:ext uri="{FF2B5EF4-FFF2-40B4-BE49-F238E27FC236}">
                <a16:creationId xmlns:a16="http://schemas.microsoft.com/office/drawing/2014/main" id="{52380F20-7CE6-433D-AAF0-7CB409FC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20" y="3573917"/>
            <a:ext cx="3583892" cy="31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aterials | Free Full-Text | Study of Radiation Characteristics of  Intrinsic Josephson Junction Terahertz Emitters with Different Thickness of  Bi2Sr2CaCu2O8+δ Crystals">
            <a:extLst>
              <a:ext uri="{FF2B5EF4-FFF2-40B4-BE49-F238E27FC236}">
                <a16:creationId xmlns:a16="http://schemas.microsoft.com/office/drawing/2014/main" id="{A6D7E956-AA90-4F12-A4C9-85B26161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80" y="106504"/>
            <a:ext cx="4830832" cy="32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AEF12A-F795-4D53-AFBB-725334319093}"/>
              </a:ext>
            </a:extLst>
          </p:cNvPr>
          <p:cNvSpPr txBox="1"/>
          <p:nvPr/>
        </p:nvSpPr>
        <p:spPr>
          <a:xfrm>
            <a:off x="0" y="4147599"/>
            <a:ext cx="833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chemeClr val="bg1"/>
                </a:solidFill>
                <a:effectLst/>
                <a:latin typeface="Harding"/>
              </a:rPr>
              <a:t>“Imaging of coins in a mail envelope using a 0.537-THz beam generated by a 62-μm-wide mesa that is operated in the high-bias regime</a:t>
            </a:r>
            <a:r>
              <a:rPr lang="en-GB" b="0" i="1" baseline="30000" dirty="0">
                <a:solidFill>
                  <a:schemeClr val="bg1"/>
                </a:solidFill>
                <a:effectLst/>
                <a:latin typeface="Harding"/>
                <a:hlinkClick r:id="rId6" tooltip="Tsujimoto, M. et al. Terahertz imaging system using high-T c superconducting oscillation devices. J. Appl. Phys. 111, 123111 (2012)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91</a:t>
            </a:r>
            <a:r>
              <a:rPr lang="en-GB" b="0" i="1" dirty="0">
                <a:solidFill>
                  <a:schemeClr val="bg1"/>
                </a:solidFill>
                <a:effectLst/>
                <a:latin typeface="Harding"/>
              </a:rPr>
              <a:t>. …fringes caused by reflections between the paper sheets of the envelope are visible in the blue region of the image” </a:t>
            </a:r>
            <a:endParaRPr lang="en-NL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C43FF-6338-4CC2-A942-BE018FF55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51655"/>
            <a:ext cx="6843353" cy="15546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1D6B0E-1F96-4767-AD5A-EBEB7DB17F69}"/>
              </a:ext>
            </a:extLst>
          </p:cNvPr>
          <p:cNvSpPr txBox="1"/>
          <p:nvPr/>
        </p:nvSpPr>
        <p:spPr>
          <a:xfrm>
            <a:off x="-30480" y="712702"/>
            <a:ext cx="5821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chemeClr val="bg1"/>
                </a:solidFill>
                <a:effectLst/>
                <a:latin typeface="Harding"/>
              </a:rPr>
              <a:t>Closing the so-called THz gap (</a:t>
            </a:r>
            <a:r>
              <a:rPr lang="en-US" sz="2000" dirty="0">
                <a:solidFill>
                  <a:schemeClr val="bg1"/>
                </a:solidFill>
              </a:rPr>
              <a:t>0.5–1.3 THz) 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Harding"/>
              </a:rPr>
              <a:t>with </a:t>
            </a:r>
          </a:p>
          <a:p>
            <a:r>
              <a:rPr lang="en-GB" sz="2000" b="1" u="sng" dirty="0">
                <a:solidFill>
                  <a:srgbClr val="FFC000"/>
                </a:solidFill>
                <a:latin typeface="Harding"/>
              </a:rPr>
              <a:t>i</a:t>
            </a:r>
            <a:r>
              <a:rPr lang="en-GB" sz="2000" b="1" i="0" u="sng" dirty="0">
                <a:solidFill>
                  <a:srgbClr val="FFC000"/>
                </a:solidFill>
                <a:effectLst/>
                <a:latin typeface="Harding"/>
              </a:rPr>
              <a:t>ntrinsic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Harding"/>
              </a:rPr>
              <a:t> JJs in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Harding"/>
              </a:rPr>
              <a:t>cuprates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Harding"/>
              </a:rPr>
              <a:t> 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BA4AB4-CB59-433F-9320-69A379C17677}"/>
              </a:ext>
            </a:extLst>
          </p:cNvPr>
          <p:cNvSpPr txBox="1"/>
          <p:nvPr/>
        </p:nvSpPr>
        <p:spPr>
          <a:xfrm>
            <a:off x="50634" y="5947204"/>
            <a:ext cx="2914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chemeClr val="bg1"/>
                </a:solidFill>
                <a:effectLst/>
                <a:latin typeface="Harding"/>
              </a:rPr>
              <a:t>The reverse? </a:t>
            </a:r>
            <a:endParaRPr lang="en-NL" sz="3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A368FA-1FF6-40EE-8545-6FFB479B3834}"/>
              </a:ext>
            </a:extLst>
          </p:cNvPr>
          <p:cNvSpPr txBox="1"/>
          <p:nvPr/>
        </p:nvSpPr>
        <p:spPr>
          <a:xfrm>
            <a:off x="60794" y="5278234"/>
            <a:ext cx="6411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DC supercurrent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Generates RF</a:t>
            </a:r>
          </a:p>
        </p:txBody>
      </p:sp>
    </p:spTree>
    <p:extLst>
      <p:ext uri="{BB962C8B-B14F-4D97-AF65-F5344CB8AC3E}">
        <p14:creationId xmlns:p14="http://schemas.microsoft.com/office/powerpoint/2010/main" val="6739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ED9A3A4-C4CE-4AEE-A781-83C2ABAF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t="-1561" r="46455" b="17688"/>
          <a:stretch/>
        </p:blipFill>
        <p:spPr>
          <a:xfrm rot="5400000">
            <a:off x="8148871" y="3416581"/>
            <a:ext cx="3003773" cy="3719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0063" y="458306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Weak Link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80" y="32995"/>
            <a:ext cx="9164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Shapiro Steps: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1019" t="6080" r="47194" b="2110"/>
          <a:stretch/>
        </p:blipFill>
        <p:spPr>
          <a:xfrm>
            <a:off x="7050225" y="-34048"/>
            <a:ext cx="5019283" cy="3316312"/>
          </a:xfrm>
          <a:prstGeom prst="round2SameRect">
            <a:avLst>
              <a:gd name="adj1" fmla="val 15"/>
              <a:gd name="adj2" fmla="val 0"/>
            </a:avLst>
          </a:prstGeom>
          <a:noFill/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1C355D-2AD1-47A5-B7FF-4AE43069EC1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381412" y="5943477"/>
            <a:ext cx="1398145" cy="0"/>
          </a:xfrm>
          <a:prstGeom prst="straightConnector1">
            <a:avLst/>
          </a:prstGeom>
          <a:ln w="38100">
            <a:solidFill>
              <a:srgbClr val="FF99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D68B4E7-57A3-4680-A4C3-18F2194C18D9}"/>
              </a:ext>
            </a:extLst>
          </p:cNvPr>
          <p:cNvSpPr/>
          <p:nvPr/>
        </p:nvSpPr>
        <p:spPr>
          <a:xfrm>
            <a:off x="5649392" y="5651089"/>
            <a:ext cx="1732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i="1" dirty="0">
                <a:solidFill>
                  <a:schemeClr val="bg1"/>
                </a:solidFill>
              </a:rPr>
              <a:t>open-ended coax  (GHz antenna)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7C6C75-CC94-4A98-9D89-DF93B41D528C}"/>
              </a:ext>
            </a:extLst>
          </p:cNvPr>
          <p:cNvSpPr/>
          <p:nvPr/>
        </p:nvSpPr>
        <p:spPr>
          <a:xfrm>
            <a:off x="9559866" y="6439837"/>
            <a:ext cx="1844118" cy="338554"/>
          </a:xfrm>
          <a:prstGeom prst="rect">
            <a:avLst/>
          </a:prstGeom>
          <a:solidFill>
            <a:srgbClr val="0B5937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JJ (</a:t>
            </a:r>
            <a:r>
              <a:rPr lang="en-GB" sz="1600" i="1" dirty="0">
                <a:solidFill>
                  <a:schemeClr val="bg1"/>
                </a:solidFill>
              </a:rPr>
              <a:t>Measured in DC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303958-462B-4ADE-88CA-697FA3D70903}"/>
              </a:ext>
            </a:extLst>
          </p:cNvPr>
          <p:cNvCxnSpPr>
            <a:cxnSpLocks/>
          </p:cNvCxnSpPr>
          <p:nvPr/>
        </p:nvCxnSpPr>
        <p:spPr>
          <a:xfrm flipH="1" flipV="1">
            <a:off x="9113952" y="5744361"/>
            <a:ext cx="620357" cy="695476"/>
          </a:xfrm>
          <a:prstGeom prst="straightConnector1">
            <a:avLst/>
          </a:prstGeom>
          <a:ln w="38100">
            <a:solidFill>
              <a:srgbClr val="FF99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7DDBFEE-1535-4452-B409-16F3E079B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40" y="2307616"/>
            <a:ext cx="5258256" cy="4465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7253700-70CD-4D1E-B030-DD8EDF67499B}"/>
                  </a:ext>
                </a:extLst>
              </p:cNvPr>
              <p:cNvSpPr/>
              <p:nvPr/>
            </p:nvSpPr>
            <p:spPr>
              <a:xfrm>
                <a:off x="66180" y="1166413"/>
                <a:ext cx="26395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Step height: </a:t>
                </a:r>
                <a:r>
                  <a:rPr lang="en-GB" sz="2400" dirty="0">
                    <a:solidFill>
                      <a:schemeClr val="bg1"/>
                    </a:solidFill>
                  </a:rPr>
                  <a:t>V =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7253700-70CD-4D1E-B030-DD8EDF6749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0" y="1166413"/>
                <a:ext cx="2639505" cy="461665"/>
              </a:xfrm>
              <a:prstGeom prst="rect">
                <a:avLst/>
              </a:prstGeom>
              <a:blipFill>
                <a:blip r:embed="rId6"/>
                <a:stretch>
                  <a:fillRect l="-2540" t="-10526" b="-289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A8BBD87-0FAA-4DC9-B217-A1C445BF817A}"/>
                  </a:ext>
                </a:extLst>
              </p:cNvPr>
              <p:cNvSpPr/>
              <p:nvPr/>
            </p:nvSpPr>
            <p:spPr>
              <a:xfrm>
                <a:off x="66180" y="1710038"/>
                <a:ext cx="63796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Step width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microwave power (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magnitude of induced I</a:t>
                </a:r>
                <a:r>
                  <a:rPr lang="en-GB" sz="2000" baseline="-250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rf</a:t>
                </a:r>
                <a:r>
                  <a:rPr lang="en-GB" sz="20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)</a:t>
                </a:r>
                <a:endParaRPr lang="en-GB" sz="2000" baseline="-250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A8BBD87-0FAA-4DC9-B217-A1C445BF8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0" y="1710038"/>
                <a:ext cx="6379632" cy="400110"/>
              </a:xfrm>
              <a:prstGeom prst="rect">
                <a:avLst/>
              </a:prstGeom>
              <a:blipFill>
                <a:blip r:embed="rId7"/>
                <a:stretch>
                  <a:fillRect l="-1052" t="-9231" r="-1052" b="-2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398F1899-1D7C-412E-B9BA-41A82EF2152C}"/>
              </a:ext>
            </a:extLst>
          </p:cNvPr>
          <p:cNvSpPr/>
          <p:nvPr/>
        </p:nvSpPr>
        <p:spPr>
          <a:xfrm>
            <a:off x="66180" y="699731"/>
            <a:ext cx="602947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Quantized steps in I-V, when JJ irradiated by microwaves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64A2A1-565C-4C94-9F28-DA977724646E}"/>
              </a:ext>
            </a:extLst>
          </p:cNvPr>
          <p:cNvGrpSpPr/>
          <p:nvPr/>
        </p:nvGrpSpPr>
        <p:grpSpPr>
          <a:xfrm>
            <a:off x="6490031" y="892091"/>
            <a:ext cx="2472018" cy="4000838"/>
            <a:chOff x="5016610" y="1073847"/>
            <a:chExt cx="2472018" cy="40008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EE83A66-4F63-451E-9E4B-BC626926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52200" y="1838257"/>
              <a:ext cx="4000838" cy="247201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9699A0-BD42-4165-B806-A5FD9EA11FF8}"/>
                </a:ext>
              </a:extLst>
            </p:cNvPr>
            <p:cNvSpPr/>
            <p:nvPr/>
          </p:nvSpPr>
          <p:spPr>
            <a:xfrm>
              <a:off x="5019133" y="4705353"/>
              <a:ext cx="2444002" cy="369332"/>
            </a:xfrm>
            <a:prstGeom prst="rect">
              <a:avLst/>
            </a:prstGeom>
            <a:solidFill>
              <a:srgbClr val="3E3E3E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i="1" dirty="0">
                  <a:solidFill>
                    <a:schemeClr val="bg1"/>
                  </a:solidFill>
                </a:rPr>
                <a:t>Standard unit of voltage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66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5AADD54-7FD0-47DD-ACDF-2347BFDB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0" y="3334871"/>
            <a:ext cx="5556189" cy="3283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5067-CE4D-4DC9-9525-BFF0FD7AC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44" b="51045"/>
          <a:stretch/>
        </p:blipFill>
        <p:spPr>
          <a:xfrm>
            <a:off x="570424" y="1210785"/>
            <a:ext cx="4525267" cy="20728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2F814E-52B3-4030-AE6D-B6B39BA279B9}"/>
              </a:ext>
            </a:extLst>
          </p:cNvPr>
          <p:cNvSpPr/>
          <p:nvPr/>
        </p:nvSpPr>
        <p:spPr>
          <a:xfrm>
            <a:off x="133918" y="82284"/>
            <a:ext cx="625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Fraunhofer Pattern (other considerations)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44C1A2-4020-4B5A-8AE3-3BA1C9D89DB5}"/>
              </a:ext>
            </a:extLst>
          </p:cNvPr>
          <p:cNvGrpSpPr/>
          <p:nvPr/>
        </p:nvGrpSpPr>
        <p:grpSpPr>
          <a:xfrm>
            <a:off x="6910526" y="2347990"/>
            <a:ext cx="4629770" cy="4270304"/>
            <a:chOff x="6910526" y="2347990"/>
            <a:chExt cx="4629770" cy="42703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E6AC48-3853-4E0D-AA2F-14489A8EA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0526" y="2347990"/>
              <a:ext cx="4629770" cy="376942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6A58C2-DBE2-4041-A384-D503CB6FB823}"/>
                </a:ext>
              </a:extLst>
            </p:cNvPr>
            <p:cNvSpPr/>
            <p:nvPr/>
          </p:nvSpPr>
          <p:spPr>
            <a:xfrm>
              <a:off x="7542589" y="6218184"/>
              <a:ext cx="35962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Blom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,… Lahabi </a:t>
              </a:r>
              <a:r>
                <a:rPr kumimoji="0" lang="en-GB" sz="20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NANO (2020)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E6108-1B10-427A-B3A1-C063730C63BA}"/>
              </a:ext>
            </a:extLst>
          </p:cNvPr>
          <p:cNvGrpSpPr/>
          <p:nvPr/>
        </p:nvGrpSpPr>
        <p:grpSpPr>
          <a:xfrm>
            <a:off x="6727499" y="239706"/>
            <a:ext cx="4995823" cy="2007515"/>
            <a:chOff x="6727499" y="239706"/>
            <a:chExt cx="4995823" cy="20075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203FE2-7F15-4687-A002-DE4FB3AA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390" r="42244" b="9940"/>
            <a:stretch/>
          </p:blipFill>
          <p:spPr>
            <a:xfrm>
              <a:off x="6727499" y="579787"/>
              <a:ext cx="4995823" cy="166743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8C1DE1B-5AED-4639-A68C-65A67F7D597B}"/>
                </a:ext>
              </a:extLst>
            </p:cNvPr>
            <p:cNvSpPr/>
            <p:nvPr/>
          </p:nvSpPr>
          <p:spPr>
            <a:xfrm>
              <a:off x="8302817" y="239706"/>
              <a:ext cx="18451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 diffusive JJ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34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4095" y="4172932"/>
            <a:ext cx="6731947" cy="2622758"/>
            <a:chOff x="382543" y="661416"/>
            <a:chExt cx="8228057" cy="320563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" t="48058" r="2423" b="3883"/>
            <a:stretch/>
          </p:blipFill>
          <p:spPr bwMode="auto">
            <a:xfrm>
              <a:off x="382543" y="685799"/>
              <a:ext cx="8228057" cy="2795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2973343" y="661416"/>
              <a:ext cx="268224" cy="2819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nion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792743" y="685797"/>
              <a:ext cx="268224" cy="27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nion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37551" y="3490876"/>
              <a:ext cx="3946332" cy="376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Hart, S. </a:t>
              </a: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et al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  Nature Phys.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(2014)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C87C0F-3115-4CBB-B274-44F1AE180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625" y="1050679"/>
            <a:ext cx="5211998" cy="4756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FA278-43AF-468E-A276-AA41BB416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10" y="722708"/>
            <a:ext cx="5080953" cy="33259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0878000-318A-4E13-801E-CA9FE43F6AD4}"/>
              </a:ext>
            </a:extLst>
          </p:cNvPr>
          <p:cNvSpPr/>
          <p:nvPr/>
        </p:nvSpPr>
        <p:spPr>
          <a:xfrm>
            <a:off x="1684576" y="150237"/>
            <a:ext cx="9114604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Dependence 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 distribution of critical current density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" y="1847853"/>
            <a:ext cx="4031126" cy="47707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039" y="1224878"/>
            <a:ext cx="4217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Arial" pitchFamily="34" charset="0"/>
              </a:rPr>
              <a:t>Transport channel &lt;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/>
                <a:cs typeface="Arial" pitchFamily="34" charset="0"/>
              </a:rPr>
              <a:t>80 nm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" pitchFamily="2" charset="0"/>
              <a:ea typeface="ＭＳ Ｐゴシック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C8565F-C38D-47EF-825E-E61EBE53416C}"/>
              </a:ext>
            </a:extLst>
          </p:cNvPr>
          <p:cNvSpPr/>
          <p:nvPr/>
        </p:nvSpPr>
        <p:spPr>
          <a:xfrm>
            <a:off x="375920" y="239435"/>
            <a:ext cx="10135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Spin-triplet rim currents (an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unsolved puzzle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A82C9-4F17-477D-8124-17E3EB47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748" y="1268057"/>
            <a:ext cx="4653119" cy="4957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387A45-3973-45DE-9C24-20D9BE40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444" y="0"/>
            <a:ext cx="3171556" cy="24079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9FC979-F222-4506-9B29-2497739D1BBF}"/>
              </a:ext>
            </a:extLst>
          </p:cNvPr>
          <p:cNvSpPr/>
          <p:nvPr/>
        </p:nvSpPr>
        <p:spPr>
          <a:xfrm>
            <a:off x="4897831" y="6225711"/>
            <a:ext cx="3769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Fermin,… Lahabi </a:t>
            </a:r>
            <a:r>
              <a:rPr lang="en-GB" sz="2000" i="1" noProof="0" dirty="0">
                <a:solidFill>
                  <a:prstClr val="white"/>
                </a:solidFill>
                <a:latin typeface="Calibri" panose="020F0502020204030204"/>
              </a:rPr>
              <a:t>Nano Lett.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420746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55" r="18078"/>
          <a:stretch/>
        </p:blipFill>
        <p:spPr>
          <a:xfrm>
            <a:off x="8352578" y="1047668"/>
            <a:ext cx="3378201" cy="2583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846" y="3780293"/>
            <a:ext cx="2964586" cy="260137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200760" y="1047668"/>
            <a:ext cx="0" cy="5334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604188" y="1114981"/>
            <a:ext cx="4724970" cy="1560646"/>
            <a:chOff x="226195" y="590322"/>
            <a:chExt cx="4724970" cy="15606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93967"/>
            <a:stretch/>
          </p:blipFill>
          <p:spPr>
            <a:xfrm>
              <a:off x="226195" y="1789882"/>
              <a:ext cx="4724970" cy="3610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b="78477"/>
            <a:stretch/>
          </p:blipFill>
          <p:spPr>
            <a:xfrm>
              <a:off x="226195" y="590322"/>
              <a:ext cx="4724970" cy="1288235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04188" y="3090513"/>
            <a:ext cx="4724970" cy="1926733"/>
            <a:chOff x="310015" y="4454935"/>
            <a:chExt cx="4724970" cy="1926733"/>
          </a:xfrm>
        </p:grpSpPr>
        <p:grpSp>
          <p:nvGrpSpPr>
            <p:cNvPr id="4" name="Group 3"/>
            <p:cNvGrpSpPr/>
            <p:nvPr/>
          </p:nvGrpSpPr>
          <p:grpSpPr>
            <a:xfrm>
              <a:off x="310015" y="4816363"/>
              <a:ext cx="4724970" cy="1565305"/>
              <a:chOff x="-11896452" y="3666452"/>
              <a:chExt cx="4724970" cy="156530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t="93967"/>
              <a:stretch/>
            </p:blipFill>
            <p:spPr>
              <a:xfrm>
                <a:off x="-11896452" y="4870671"/>
                <a:ext cx="4724970" cy="36108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t="21448" b="61111"/>
              <a:stretch/>
            </p:blipFill>
            <p:spPr>
              <a:xfrm>
                <a:off x="-11896452" y="3919899"/>
                <a:ext cx="4724970" cy="104394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b="95555"/>
              <a:stretch/>
            </p:blipFill>
            <p:spPr>
              <a:xfrm>
                <a:off x="-11896452" y="3666452"/>
                <a:ext cx="4724970" cy="266075"/>
              </a:xfrm>
              <a:prstGeom prst="rect">
                <a:avLst/>
              </a:prstGeom>
            </p:spPr>
          </p:pic>
        </p:grpSp>
        <p:sp>
          <p:nvSpPr>
            <p:cNvPr id="35" name="Rectangle 34"/>
            <p:cNvSpPr/>
            <p:nvPr/>
          </p:nvSpPr>
          <p:spPr>
            <a:xfrm>
              <a:off x="2043161" y="4454935"/>
              <a:ext cx="12586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-junction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240878" y="768312"/>
            <a:ext cx="1247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0-junction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062" y="429091"/>
            <a:ext cx="3864552" cy="5037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C4935E-ED08-425D-839A-6B0AA86A6F0B}"/>
              </a:ext>
            </a:extLst>
          </p:cNvPr>
          <p:cNvSpPr/>
          <p:nvPr/>
        </p:nvSpPr>
        <p:spPr>
          <a:xfrm>
            <a:off x="86525" y="54698"/>
            <a:ext cx="774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chemeClr val="bg1"/>
                </a:solidFill>
                <a:latin typeface="Calibri" panose="020F0502020204030204"/>
              </a:rPr>
              <a:t>Different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classes of JJs (according to their potential)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2EA6FE-327B-4381-98E0-5A7D3120F951}"/>
              </a:ext>
            </a:extLst>
          </p:cNvPr>
          <p:cNvSpPr/>
          <p:nvPr/>
        </p:nvSpPr>
        <p:spPr>
          <a:xfrm>
            <a:off x="398597" y="5743019"/>
            <a:ext cx="7647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Calibri" panose="020F0502020204030204"/>
              </a:rPr>
              <a:t>How does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/>
              </a:rPr>
              <a:t>Ic</a:t>
            </a:r>
            <a:r>
              <a:rPr lang="en-GB" sz="2400" dirty="0">
                <a:solidFill>
                  <a:schemeClr val="bg1"/>
                </a:solidFill>
                <a:latin typeface="Calibri" panose="020F0502020204030204"/>
              </a:rPr>
              <a:t> (B) of a </a:t>
            </a:r>
            <a:r>
              <a:rPr lang="el-GR" sz="2400" dirty="0">
                <a:solidFill>
                  <a:schemeClr val="bg1"/>
                </a:solidFill>
              </a:rPr>
              <a:t>π</a:t>
            </a:r>
            <a:r>
              <a:rPr lang="en-GB" sz="2400" dirty="0">
                <a:solidFill>
                  <a:schemeClr val="bg1"/>
                </a:solidFill>
              </a:rPr>
              <a:t>-JJ differ from a 0-JJ? (see homework)</a:t>
            </a:r>
            <a:r>
              <a:rPr lang="en-GB" sz="2400" dirty="0">
                <a:solidFill>
                  <a:schemeClr val="bg1"/>
                </a:solidFill>
                <a:latin typeface="Calibri" panose="020F0502020204030204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65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F18E3-578D-40D7-A427-8D21587A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4" y="2527297"/>
            <a:ext cx="6951869" cy="245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1315A-BF70-42E7-A5D5-91D0F4CFF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3" y="5430769"/>
            <a:ext cx="7757511" cy="127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EE48F-2A11-4A3A-821A-0BDD13590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581" y="5074779"/>
            <a:ext cx="2710951" cy="178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F7847B-98AC-4322-85A2-0E2A88942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514" y="2715440"/>
            <a:ext cx="2201299" cy="2065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EC17CD-E972-4C74-8AAD-0844DA5A2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9608" y="612520"/>
            <a:ext cx="2602392" cy="13038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2E4EE-14EB-4BC4-AAC2-E058F7E62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80" y="378413"/>
            <a:ext cx="8954430" cy="13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5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" y="1847853"/>
            <a:ext cx="4031126" cy="47707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039" y="1224878"/>
            <a:ext cx="4217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Arial" pitchFamily="34" charset="0"/>
              </a:rPr>
              <a:t>Transport channel &lt;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/>
                <a:cs typeface="Arial" pitchFamily="34" charset="0"/>
              </a:rPr>
              <a:t>80 nm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" pitchFamily="2" charset="0"/>
              <a:ea typeface="ＭＳ Ｐゴシック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A82C9-4F17-477D-8124-17E3EB47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748" y="1680651"/>
            <a:ext cx="4653119" cy="495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F534C-9F8C-4311-A2CE-EDEB8941C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516"/>
          <a:stretch/>
        </p:blipFill>
        <p:spPr>
          <a:xfrm>
            <a:off x="7722229" y="21255"/>
            <a:ext cx="4404732" cy="1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48053" y="990600"/>
            <a:ext cx="6849316" cy="401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97"/>
            <a:ext cx="12192000" cy="80523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Switching the phase of triplets using spin texture: 0-0 to 0-</a:t>
            </a:r>
            <a:r>
              <a:rPr lang="el-GR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π</a:t>
            </a:r>
            <a:endParaRPr lang="en-US" sz="3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94" y="1038280"/>
            <a:ext cx="4658106" cy="2235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00" y="2833532"/>
            <a:ext cx="4658400" cy="2175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04" y="1078489"/>
            <a:ext cx="1901647" cy="1757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52" y="2989813"/>
            <a:ext cx="1855599" cy="173609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283635" y="990600"/>
            <a:ext cx="52206" cy="1986230"/>
          </a:xfrm>
          <a:prstGeom prst="straightConnector1">
            <a:avLst/>
          </a:prstGeom>
          <a:ln w="571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925" t="4062"/>
          <a:stretch/>
        </p:blipFill>
        <p:spPr>
          <a:xfrm>
            <a:off x="1533030" y="990600"/>
            <a:ext cx="3532084" cy="26778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8904" y="848868"/>
            <a:ext cx="75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nl-NL" sz="32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533400" y="2306845"/>
            <a:ext cx="810435" cy="669985"/>
          </a:xfrm>
          <a:prstGeom prst="straightConnector1">
            <a:avLst/>
          </a:prstGeom>
          <a:ln w="571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290" y="5402079"/>
                <a:ext cx="4988914" cy="1187288"/>
              </a:xfrm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GB" sz="2400" i="1" dirty="0">
                    <a:solidFill>
                      <a:schemeClr val="bg1"/>
                    </a:solidFill>
                  </a:rPr>
                  <a:t>B </a:t>
                </a:r>
                <a:r>
                  <a:rPr lang="en-GB" sz="2400" baseline="-25000" dirty="0">
                    <a:solidFill>
                      <a:schemeClr val="bg1"/>
                    </a:solidFill>
                  </a:rPr>
                  <a:t>in-plane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80 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mT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chemeClr val="bg1"/>
                    </a:solidFill>
                  </a:rPr>
                  <a:t>No vortex </a:t>
                </a:r>
                <a:r>
                  <a:rPr lang="en-US" sz="2400" dirty="0">
                    <a:solidFill>
                      <a:srgbClr val="FFC000"/>
                    </a:solidFill>
                  </a:rPr>
                  <a:t>→ </a:t>
                </a:r>
                <a:r>
                  <a:rPr lang="en-US" sz="2400" dirty="0">
                    <a:solidFill>
                      <a:schemeClr val="bg1"/>
                    </a:solidFill>
                  </a:rPr>
                  <a:t>no supercurrent</a:t>
                </a:r>
              </a:p>
            </p:txBody>
          </p:sp>
        </mc:Choice>
        <mc:Fallback xmlns="">
          <p:sp>
            <p:nvSpPr>
              <p:cNvPr id="2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290" y="5402079"/>
                <a:ext cx="4988914" cy="1187288"/>
              </a:xfrm>
              <a:blipFill>
                <a:blip r:embed="rId7"/>
                <a:stretch>
                  <a:fillRect l="-1956" t="-41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>
            <a:cxnSpLocks/>
          </p:cNvCxnSpPr>
          <p:nvPr/>
        </p:nvCxnSpPr>
        <p:spPr>
          <a:xfrm>
            <a:off x="10000800" y="1144800"/>
            <a:ext cx="0" cy="3503400"/>
          </a:xfrm>
          <a:prstGeom prst="line">
            <a:avLst/>
          </a:prstGeom>
          <a:ln w="15875">
            <a:solidFill>
              <a:srgbClr val="00031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92FE6A-6467-4A75-A67C-CD8E3FDD938B}"/>
              </a:ext>
            </a:extLst>
          </p:cNvPr>
          <p:cNvSpPr txBox="1">
            <a:spLocks/>
          </p:cNvSpPr>
          <p:nvPr/>
        </p:nvSpPr>
        <p:spPr>
          <a:xfrm>
            <a:off x="612801" y="2740621"/>
            <a:ext cx="696937" cy="4928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6060E3-EC91-4D32-BDE0-B5BD85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74" t="3736" r="28532" b="2856"/>
          <a:stretch/>
        </p:blipFill>
        <p:spPr>
          <a:xfrm rot="16200000">
            <a:off x="5675577" y="5211346"/>
            <a:ext cx="1439999" cy="1440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FC19C69-7D88-417B-8BDA-86757AC2E5F1}"/>
              </a:ext>
            </a:extLst>
          </p:cNvPr>
          <p:cNvSpPr txBox="1">
            <a:spLocks/>
          </p:cNvSpPr>
          <p:nvPr/>
        </p:nvSpPr>
        <p:spPr>
          <a:xfrm>
            <a:off x="342050" y="4024059"/>
            <a:ext cx="4988914" cy="11872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in-plane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Asymmetric pattern: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BA3654-DBCC-493E-BBE2-C43EFF488F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516"/>
          <a:stretch/>
        </p:blipFill>
        <p:spPr>
          <a:xfrm>
            <a:off x="7638228" y="5195052"/>
            <a:ext cx="4404732" cy="1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16" y="3670078"/>
            <a:ext cx="1461539" cy="2932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86" y="3663488"/>
            <a:ext cx="1478659" cy="293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296" y="3618576"/>
            <a:ext cx="3067734" cy="3028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264" y="704652"/>
            <a:ext cx="3064766" cy="2881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3018" b="30824"/>
          <a:stretch/>
        </p:blipFill>
        <p:spPr>
          <a:xfrm>
            <a:off x="104956" y="2152337"/>
            <a:ext cx="2916506" cy="4494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226" t="3634" r="5226" b="3058"/>
          <a:stretch/>
        </p:blipFill>
        <p:spPr>
          <a:xfrm>
            <a:off x="4707927" y="711444"/>
            <a:ext cx="3784428" cy="2881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6890"/>
            <a:ext cx="5673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boundary JJs 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cuprate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 films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09672-3A9B-4F49-95A2-D2DF41C383D6}"/>
              </a:ext>
            </a:extLst>
          </p:cNvPr>
          <p:cNvSpPr txBox="1"/>
          <p:nvPr/>
        </p:nvSpPr>
        <p:spPr>
          <a:xfrm>
            <a:off x="257339" y="1054558"/>
            <a:ext cx="292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Which GB config makes a </a:t>
            </a:r>
            <a:r>
              <a:rPr kumimoji="0" lang="el-GR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π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-JJ?</a:t>
            </a: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902058" y="128942"/>
            <a:ext cx="6328523" cy="2279032"/>
            <a:chOff x="3115312" y="118170"/>
            <a:chExt cx="5556515" cy="20010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312" y="118170"/>
              <a:ext cx="5556515" cy="20010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266458" y="949754"/>
                  <a:ext cx="1417194" cy="5325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en-GB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458" y="949754"/>
                  <a:ext cx="1417194" cy="5325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050577" y="949754"/>
                  <a:ext cx="1417194" cy="5325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en-GB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0577" y="949754"/>
                  <a:ext cx="1417194" cy="5325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5657577" y="2792586"/>
            <a:ext cx="6328522" cy="3472099"/>
            <a:chOff x="5657577" y="2792586"/>
            <a:chExt cx="6328522" cy="3472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6427932" y="5045062"/>
                  <a:ext cx="4583387" cy="6186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fontAlgn="base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GB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sub>
                        </m:sSub>
                        <m:r>
                          <a:rPr kumimoji="0" lang="en-GB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lang="en-GB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kumimoji="0" lang="en-GB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)=</m:t>
                        </m:r>
                        <m:sSub>
                          <m:sSubPr>
                            <m:ctrlPr>
                              <a:rPr lang="en-GB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3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r>
                          <a:rPr lang="en-GB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nl-NL" sz="3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sin</m:t>
                        </m:r>
                        <m:sSub>
                          <m:sSubPr>
                            <m:ctrlPr>
                              <a:rPr kumimoji="0" lang="en-GB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lang="en-GB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GB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GB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GB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GB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GB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7932" y="5045062"/>
                  <a:ext cx="4583387" cy="6186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5657577" y="2792586"/>
              <a:ext cx="6328522" cy="131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Supercurrent</a:t>
              </a:r>
              <a:r>
                <a:rPr lang="en-GB" sz="2800" dirty="0">
                  <a:solidFill>
                    <a:schemeClr val="bg1"/>
                  </a:solidFill>
                  <a:latin typeface="Calibri"/>
                  <a:ea typeface="Cambria Math" panose="020405030504060302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driven by </a:t>
              </a:r>
              <a:r>
                <a:rPr kumimoji="0" lang="en-GB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phase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 difference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(not </a:t>
              </a:r>
              <a:r>
                <a:rPr lang="en-GB" sz="2800" dirty="0">
                  <a:solidFill>
                    <a:schemeClr val="bg1"/>
                  </a:solidFill>
                  <a:latin typeface="Calibri"/>
                  <a:ea typeface="Cambria Math" panose="02040503050406030204" pitchFamily="18" charset="0"/>
                </a:rPr>
                <a:t>potential difference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721114" y="5803020"/>
                  <a:ext cx="183749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1114" y="5803020"/>
                  <a:ext cx="183749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6427932" y="4587985"/>
              <a:ext cx="24484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1</a:t>
              </a:r>
              <a:r>
                <a:rPr lang="en-GB" sz="2000" baseline="300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st</a:t>
              </a:r>
              <a:r>
                <a:rPr lang="en-GB" sz="20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 Josephson relation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03" y="2890633"/>
            <a:ext cx="4445696" cy="37948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24874" y="3641135"/>
            <a:ext cx="753078" cy="784497"/>
            <a:chOff x="3198245" y="5045062"/>
            <a:chExt cx="753078" cy="784497"/>
          </a:xfrm>
        </p:grpSpPr>
        <p:sp>
          <p:nvSpPr>
            <p:cNvPr id="25" name="Tekstvak 1"/>
            <p:cNvSpPr txBox="1"/>
            <p:nvPr/>
          </p:nvSpPr>
          <p:spPr>
            <a:xfrm>
              <a:off x="3198245" y="5045062"/>
              <a:ext cx="753078" cy="469899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13201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I</a:t>
              </a:r>
              <a:r>
                <a:rPr kumimoji="0" lang="nl-NL" sz="2400" b="0" i="1" u="none" strike="noStrike" kern="0" cap="none" spc="0" normalizeH="0" baseline="-25000" noProof="0" dirty="0">
                  <a:ln>
                    <a:noFill/>
                  </a:ln>
                  <a:solidFill>
                    <a:srgbClr val="13201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c</a:t>
              </a:r>
              <a:endPara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132018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cxnSp>
          <p:nvCxnSpPr>
            <p:cNvPr id="41" name="Rechte verbindingslijn met pijl 5"/>
            <p:cNvCxnSpPr/>
            <p:nvPr/>
          </p:nvCxnSpPr>
          <p:spPr>
            <a:xfrm>
              <a:off x="3400914" y="5543896"/>
              <a:ext cx="0" cy="285663"/>
            </a:xfrm>
            <a:prstGeom prst="straightConnector1">
              <a:avLst/>
            </a:prstGeom>
            <a:noFill/>
            <a:ln w="12700" cap="flat" cmpd="sng" algn="ctr">
              <a:solidFill>
                <a:srgbClr val="001158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1336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283" y="96957"/>
            <a:ext cx="12168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Junctions: zig-zag junctions formed between facets of a YBCO crystal &amp; Nb film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3" y="2184997"/>
            <a:ext cx="5767316" cy="3622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927" r="9015"/>
          <a:stretch/>
        </p:blipFill>
        <p:spPr>
          <a:xfrm>
            <a:off x="6319324" y="3709364"/>
            <a:ext cx="5563073" cy="2578595"/>
          </a:xfrm>
          <a:prstGeom prst="rect">
            <a:avLst/>
          </a:prstGeom>
        </p:spPr>
      </p:pic>
      <p:pic>
        <p:nvPicPr>
          <p:cNvPr id="28" name="Picture 2" descr="Unusual discovery in thin film magnetism | Home (EN)">
            <a:extLst>
              <a:ext uri="{FF2B5EF4-FFF2-40B4-BE49-F238E27FC236}">
                <a16:creationId xmlns:a16="http://schemas.microsoft.com/office/drawing/2014/main" id="{88313B75-E7BC-4E44-A7E0-AB396E597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3701" r="12161" b="36274"/>
          <a:stretch/>
        </p:blipFill>
        <p:spPr bwMode="auto">
          <a:xfrm>
            <a:off x="9785637" y="1852567"/>
            <a:ext cx="2081520" cy="18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10360-3172-475C-A308-D4D7A448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01" b="50000"/>
          <a:stretch/>
        </p:blipFill>
        <p:spPr>
          <a:xfrm>
            <a:off x="6319324" y="2712720"/>
            <a:ext cx="3531059" cy="960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E34DC-93E3-4780-BF7E-D01201C00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27" y="1050253"/>
            <a:ext cx="7056841" cy="11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7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82" y="1141323"/>
            <a:ext cx="9735316" cy="419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82" y="5411342"/>
            <a:ext cx="9735316" cy="1049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256" y="229999"/>
            <a:ext cx="11534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0-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π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Junctions: SFS Junctions with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0 and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π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segments </a:t>
            </a:r>
          </a:p>
        </p:txBody>
      </p:sp>
    </p:spTree>
    <p:extLst>
      <p:ext uri="{BB962C8B-B14F-4D97-AF65-F5344CB8AC3E}">
        <p14:creationId xmlns:p14="http://schemas.microsoft.com/office/powerpoint/2010/main" val="331120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09743" y="1788972"/>
            <a:ext cx="3417814" cy="3362291"/>
            <a:chOff x="6887134" y="892729"/>
            <a:chExt cx="5265430" cy="49921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-2342" t="49047" r="57363" b="1226"/>
            <a:stretch/>
          </p:blipFill>
          <p:spPr>
            <a:xfrm>
              <a:off x="6887134" y="1874786"/>
              <a:ext cx="5265430" cy="40100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559346" y="892729"/>
                  <a:ext cx="3921005" cy="8316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</m:oMath>
                  </a14:m>
                  <a:r>
                    <a:rPr kumimoji="0" lang="en-GB" sz="3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Cambria Math" panose="02040503050406030204" pitchFamily="18" charset="0"/>
                      <a:cs typeface="+mn-cs"/>
                    </a:rPr>
                    <a:t>0</a:t>
                  </a:r>
                  <a:r>
                    <a:rPr kumimoji="0" lang="en-GB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Cambria Math" panose="02040503050406030204" pitchFamily="18" charset="0"/>
                      <a:cs typeface="+mn-cs"/>
                    </a:rPr>
                    <a:t>-junction</a:t>
                  </a: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9346" y="892729"/>
                  <a:ext cx="3921005" cy="831684"/>
                </a:xfrm>
                <a:prstGeom prst="rect">
                  <a:avLst/>
                </a:prstGeom>
                <a:blipFill>
                  <a:blip r:embed="rId4"/>
                  <a:stretch>
                    <a:fillRect t="-17582" b="-373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148741" y="1701449"/>
            <a:ext cx="3571660" cy="4517858"/>
            <a:chOff x="-54080" y="1162335"/>
            <a:chExt cx="3571660" cy="4517858"/>
          </a:xfrm>
        </p:grpSpPr>
        <p:grpSp>
          <p:nvGrpSpPr>
            <p:cNvPr id="3" name="Group 2"/>
            <p:cNvGrpSpPr/>
            <p:nvPr/>
          </p:nvGrpSpPr>
          <p:grpSpPr>
            <a:xfrm>
              <a:off x="-54080" y="1162335"/>
              <a:ext cx="3571660" cy="3449814"/>
              <a:chOff x="160911" y="1403668"/>
              <a:chExt cx="4736356" cy="47866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/>
                  <p:cNvSpPr/>
                  <p:nvPr/>
                </p:nvSpPr>
                <p:spPr>
                  <a:xfrm>
                    <a:off x="488286" y="1403668"/>
                    <a:ext cx="3921004" cy="7772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GB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𝜑</m:t>
                        </m:r>
                      </m:oMath>
                    </a14:m>
                    <a:r>
                      <a:rPr kumimoji="0" lang="en-GB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Cambria Math" panose="02040503050406030204" pitchFamily="18" charset="0"/>
                        <a:cs typeface="+mn-cs"/>
                      </a:rPr>
                      <a:t>-junction</a:t>
                    </a:r>
                  </a:p>
                </p:txBody>
              </p:sp>
            </mc:Choice>
            <mc:Fallback xmlns="">
              <p:sp>
                <p:nvSpPr>
                  <p:cNvPr id="6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286" y="1403668"/>
                    <a:ext cx="3921004" cy="77722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7391" b="-3587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55228" t="49047" r="2342" b="1226"/>
              <a:stretch/>
            </p:blipFill>
            <p:spPr>
              <a:xfrm>
                <a:off x="160911" y="2366517"/>
                <a:ext cx="4736356" cy="382382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92792" y="4756863"/>
                  <a:ext cx="283043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Homework</a:t>
                  </a: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: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What would </a:t>
                  </a:r>
                  <a:r>
                    <a:rPr kumimoji="0" lang="en-GB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I-V</a:t>
                  </a: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 sweeps of a 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</m:oMath>
                  </a14:m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+mn-cs"/>
                    </a:rPr>
                    <a:t>-junction</a:t>
                  </a: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looks like?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792" y="4756863"/>
                  <a:ext cx="2830434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1940" t="-3974" r="-3448" b="-99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80413" y="176018"/>
            <a:ext cx="6964443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+mn-cs"/>
              </a:rPr>
              <a:t> More exotic cases: Phase batteries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71791" y="1749745"/>
            <a:ext cx="4173905" cy="3401518"/>
            <a:chOff x="7694589" y="3237900"/>
            <a:chExt cx="4173905" cy="34015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94589" y="3237900"/>
              <a:ext cx="4173905" cy="108159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589" y="4307253"/>
              <a:ext cx="4173905" cy="233216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655053" y="5295977"/>
            <a:ext cx="1927194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Spontaneous TRSB</a:t>
            </a:r>
          </a:p>
        </p:txBody>
      </p:sp>
    </p:spTree>
    <p:extLst>
      <p:ext uri="{BB962C8B-B14F-4D97-AF65-F5344CB8AC3E}">
        <p14:creationId xmlns:p14="http://schemas.microsoft.com/office/powerpoint/2010/main" val="4481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AC7333F-18BB-4FBE-A833-F69D551A2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98776"/>
            <a:ext cx="12192000" cy="1091184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Bahnschrift Light" panose="020B0502040204020203" pitchFamily="34" charset="0"/>
              </a:rPr>
              <a:t>Bonus slides:</a:t>
            </a:r>
            <a:br>
              <a:rPr lang="en-GB" sz="3600" dirty="0">
                <a:solidFill>
                  <a:schemeClr val="bg1"/>
                </a:solidFill>
                <a:latin typeface="Bahnschrift Light" panose="020B0502040204020203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Bahnschrift Light" panose="020B0502040204020203" pitchFamily="34" charset="0"/>
              </a:rPr>
              <a:t>Time-reversal symmetry breaking in Josephson devices</a:t>
            </a:r>
            <a:endParaRPr lang="en-NL" sz="3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4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1D95FE4-DA52-41F6-BAC4-84BB103E434E}"/>
              </a:ext>
            </a:extLst>
          </p:cNvPr>
          <p:cNvGrpSpPr/>
          <p:nvPr/>
        </p:nvGrpSpPr>
        <p:grpSpPr>
          <a:xfrm>
            <a:off x="109013" y="2231447"/>
            <a:ext cx="3988189" cy="3076185"/>
            <a:chOff x="109013" y="2231447"/>
            <a:chExt cx="3988189" cy="30761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46A3BA7-623A-4DD2-9DC6-30219EE45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29" t="1842" r="2810" b="611"/>
            <a:stretch/>
          </p:blipFill>
          <p:spPr>
            <a:xfrm>
              <a:off x="109013" y="2231447"/>
              <a:ext cx="3988189" cy="3076185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48E5C57-09D4-42F1-8735-9C655B082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2865" y="2296020"/>
              <a:ext cx="0" cy="258407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81DE0B-E2B1-4C67-AB08-01E3186DA7E7}"/>
                    </a:ext>
                  </a:extLst>
                </p:cNvPr>
                <p:cNvSpPr txBox="1"/>
                <p:nvPr/>
              </p:nvSpPr>
              <p:spPr>
                <a:xfrm>
                  <a:off x="373493" y="4421787"/>
                  <a:ext cx="812447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nion" pitchFamily="2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81DE0B-E2B1-4C67-AB08-01E3186DA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93" y="4421787"/>
                  <a:ext cx="812447" cy="384721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17B3906-B2B8-421E-863B-F61E8DD730BF}"/>
                    </a:ext>
                  </a:extLst>
                </p:cNvPr>
                <p:cNvSpPr txBox="1"/>
                <p:nvPr/>
              </p:nvSpPr>
              <p:spPr>
                <a:xfrm>
                  <a:off x="775801" y="2444268"/>
                  <a:ext cx="812447" cy="3608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F497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F497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F497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</m:t>
                            </m:r>
                          </m:sub>
                          <m:sup>
                            <m:r>
                              <a:rPr kumimoji="0" lang="en-GB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F497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Minion" pitchFamily="2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17B3906-B2B8-421E-863B-F61E8DD73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01" y="2444268"/>
                  <a:ext cx="812447" cy="360804"/>
                </a:xfrm>
                <a:prstGeom prst="rect">
                  <a:avLst/>
                </a:prstGeom>
                <a:blipFill>
                  <a:blip r:embed="rId5"/>
                  <a:stretch>
                    <a:fillRect b="-169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FB74FFB-BCCD-418A-94C8-CE0F44EC5A93}"/>
              </a:ext>
            </a:extLst>
          </p:cNvPr>
          <p:cNvSpPr/>
          <p:nvPr/>
        </p:nvSpPr>
        <p:spPr>
          <a:xfrm>
            <a:off x="38100" y="77531"/>
            <a:ext cx="5492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Time-reversal Symmetry (TRS)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1D4AF-8659-4E51-B4FB-381915A13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962" y="2247115"/>
            <a:ext cx="4945747" cy="307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612D151-8852-4A09-B63D-2300CE104801}"/>
              </a:ext>
            </a:extLst>
          </p:cNvPr>
          <p:cNvGrpSpPr>
            <a:grpSpLocks noChangeAspect="1"/>
          </p:cNvGrpSpPr>
          <p:nvPr/>
        </p:nvGrpSpPr>
        <p:grpSpPr>
          <a:xfrm>
            <a:off x="9525000" y="150904"/>
            <a:ext cx="2557987" cy="1692838"/>
            <a:chOff x="752991" y="198668"/>
            <a:chExt cx="4433740" cy="288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85F17C-577F-4965-BC93-055601635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7" t="7799" r="8038" b="9493"/>
            <a:stretch/>
          </p:blipFill>
          <p:spPr>
            <a:xfrm>
              <a:off x="752991" y="198668"/>
              <a:ext cx="4433740" cy="28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94154F-96B7-47A0-9E49-C4A0438A28F9}"/>
                </a:ext>
              </a:extLst>
            </p:cNvPr>
            <p:cNvSpPr/>
            <p:nvPr/>
          </p:nvSpPr>
          <p:spPr>
            <a:xfrm>
              <a:off x="2585721" y="2379980"/>
              <a:ext cx="687544" cy="671688"/>
            </a:xfrm>
            <a:prstGeom prst="rect">
              <a:avLst/>
            </a:prstGeom>
            <a:noFill/>
            <a:ln w="25400" cap="rnd">
              <a:solidFill>
                <a:srgbClr val="00CC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B69FDC-2E16-44CA-9AEA-FFFD8700E0CC}"/>
              </a:ext>
            </a:extLst>
          </p:cNvPr>
          <p:cNvCxnSpPr>
            <a:cxnSpLocks noChangeAspect="1"/>
          </p:cNvCxnSpPr>
          <p:nvPr/>
        </p:nvCxnSpPr>
        <p:spPr>
          <a:xfrm>
            <a:off x="10787053" y="1843742"/>
            <a:ext cx="0" cy="346780"/>
          </a:xfrm>
          <a:prstGeom prst="line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29A5A2E-C04B-40DB-9701-FD8C6D58B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00" y="2352523"/>
            <a:ext cx="1881306" cy="1367710"/>
          </a:xfrm>
          <a:prstGeom prst="rect">
            <a:avLst/>
          </a:prstGeom>
          <a:ln w="25400" cap="sq">
            <a:solidFill>
              <a:srgbClr val="00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336A9E-42D8-4182-81C9-FFA16303CBC1}"/>
              </a:ext>
            </a:extLst>
          </p:cNvPr>
          <p:cNvGrpSpPr/>
          <p:nvPr/>
        </p:nvGrpSpPr>
        <p:grpSpPr>
          <a:xfrm>
            <a:off x="1537856" y="2624670"/>
            <a:ext cx="1375131" cy="1989479"/>
            <a:chOff x="1595918" y="2678412"/>
            <a:chExt cx="1375131" cy="1989479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7C2785B-A143-472D-B466-38EB5D36C25E}"/>
                </a:ext>
              </a:extLst>
            </p:cNvPr>
            <p:cNvCxnSpPr>
              <a:cxnSpLocks/>
            </p:cNvCxnSpPr>
            <p:nvPr/>
          </p:nvCxnSpPr>
          <p:spPr>
            <a:xfrm rot="60000" flipV="1">
              <a:off x="2054227" y="2678412"/>
              <a:ext cx="518435" cy="198947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269C85F-F3DC-44E5-822E-808082674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5918" y="3482742"/>
              <a:ext cx="1375131" cy="34054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D8B8182D-D107-4C9E-9193-38CBF5335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680" y="5456073"/>
            <a:ext cx="1731844" cy="12289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FCC7D55-5178-46BC-8DD8-1896C2B1B3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4469" y="4210573"/>
            <a:ext cx="2372467" cy="231107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3B07916-18AB-4E7C-9219-96A957AB3C55}"/>
              </a:ext>
            </a:extLst>
          </p:cNvPr>
          <p:cNvSpPr txBox="1"/>
          <p:nvPr/>
        </p:nvSpPr>
        <p:spPr>
          <a:xfrm>
            <a:off x="9817825" y="6521652"/>
            <a:ext cx="21888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CPR Measurement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2F0B2D-3A37-4F8E-A205-EF917206E477}"/>
              </a:ext>
            </a:extLst>
          </p:cNvPr>
          <p:cNvSpPr txBox="1"/>
          <p:nvPr/>
        </p:nvSpPr>
        <p:spPr>
          <a:xfrm>
            <a:off x="4948330" y="5961499"/>
            <a:ext cx="2821071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Matthijs Rog &amp; Julian Doorn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Bahnschrift Light" panose="020B0502040204020203" pitchFamily="34" charset="0"/>
              </a:rPr>
              <a:t>(Lahabi Lab)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B65D71-77B3-478F-96D0-4434829CACE8}"/>
                  </a:ext>
                </a:extLst>
              </p:cNvPr>
              <p:cNvSpPr txBox="1"/>
              <p:nvPr/>
            </p:nvSpPr>
            <p:spPr>
              <a:xfrm>
                <a:off x="4948330" y="1373524"/>
                <a:ext cx="3945643" cy="450316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2B8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2B8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B65D71-77B3-478F-96D0-4434829C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30" y="1373524"/>
                <a:ext cx="3945643" cy="450316"/>
              </a:xfrm>
              <a:prstGeom prst="rect">
                <a:avLst/>
              </a:prstGeom>
              <a:blipFill>
                <a:blip r:embed="rId12"/>
                <a:stretch>
                  <a:fillRect t="-10127" b="-24051"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F2E76E-2F2E-4B42-B4DD-281776939732}"/>
              </a:ext>
            </a:extLst>
          </p:cNvPr>
          <p:cNvCxnSpPr>
            <a:cxnSpLocks noChangeAspect="1"/>
          </p:cNvCxnSpPr>
          <p:nvPr/>
        </p:nvCxnSpPr>
        <p:spPr>
          <a:xfrm>
            <a:off x="6921151" y="1918194"/>
            <a:ext cx="0" cy="763851"/>
          </a:xfrm>
          <a:prstGeom prst="line">
            <a:avLst/>
          </a:prstGeom>
          <a:ln>
            <a:solidFill>
              <a:srgbClr val="D67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4D1C61-0714-4516-9B80-4112E6221275}"/>
                  </a:ext>
                </a:extLst>
              </p:cNvPr>
              <p:cNvSpPr txBox="1"/>
              <p:nvPr/>
            </p:nvSpPr>
            <p:spPr>
              <a:xfrm>
                <a:off x="622677" y="1373524"/>
                <a:ext cx="3205487" cy="450316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2FF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2FF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B8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B8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4D1C61-0714-4516-9B80-4112E6221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77" y="1373524"/>
                <a:ext cx="3205487" cy="450316"/>
              </a:xfrm>
              <a:prstGeom prst="rect">
                <a:avLst/>
              </a:prstGeom>
              <a:blipFill>
                <a:blip r:embed="rId13"/>
                <a:stretch>
                  <a:fillRect b="-14103"/>
                </a:stretch>
              </a:blipFill>
              <a:ln w="254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22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339C039-D65F-45F0-B639-975ECBF7921C}"/>
              </a:ext>
            </a:extLst>
          </p:cNvPr>
          <p:cNvGrpSpPr/>
          <p:nvPr/>
        </p:nvGrpSpPr>
        <p:grpSpPr>
          <a:xfrm>
            <a:off x="2967122" y="1507739"/>
            <a:ext cx="3920533" cy="3024000"/>
            <a:chOff x="2967122" y="1507739"/>
            <a:chExt cx="3920533" cy="3024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559495-8687-40B4-916A-20D7545503F0}"/>
                </a:ext>
              </a:extLst>
            </p:cNvPr>
            <p:cNvGrpSpPr/>
            <p:nvPr/>
          </p:nvGrpSpPr>
          <p:grpSpPr>
            <a:xfrm>
              <a:off x="2967122" y="1507739"/>
              <a:ext cx="3920533" cy="3024000"/>
              <a:chOff x="2967122" y="1507739"/>
              <a:chExt cx="3920533" cy="30240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46A3BA7-623A-4DD2-9DC6-30219EE45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29" t="1842" r="2810" b="611"/>
              <a:stretch/>
            </p:blipFill>
            <p:spPr>
              <a:xfrm>
                <a:off x="2967122" y="1507739"/>
                <a:ext cx="3920533" cy="3024000"/>
              </a:xfrm>
              <a:prstGeom prst="rect">
                <a:avLst/>
              </a:prstGeom>
            </p:spPr>
          </p:pic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648E5C57-09D4-42F1-8735-9C655B0825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9206" y="1594247"/>
                <a:ext cx="0" cy="251460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81DE0B-E2B1-4C67-AB08-01E3186DA7E7}"/>
                    </a:ext>
                  </a:extLst>
                </p:cNvPr>
                <p:cNvSpPr txBox="1"/>
                <p:nvPr/>
              </p:nvSpPr>
              <p:spPr>
                <a:xfrm>
                  <a:off x="3956256" y="3683454"/>
                  <a:ext cx="560462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39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39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39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39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nion" pitchFamily="2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81DE0B-E2B1-4C67-AB08-01E3186DA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256" y="3683454"/>
                  <a:ext cx="560462" cy="384721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17B3906-B2B8-421E-863B-F61E8DD730BF}"/>
                    </a:ext>
                  </a:extLst>
                </p:cNvPr>
                <p:cNvSpPr txBox="1"/>
                <p:nvPr/>
              </p:nvSpPr>
              <p:spPr>
                <a:xfrm>
                  <a:off x="3687383" y="1677787"/>
                  <a:ext cx="812447" cy="3608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36AE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36AE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36AE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</m:t>
                            </m:r>
                          </m:sub>
                          <m:sup>
                            <m:r>
                              <a:rPr kumimoji="0" lang="en-GB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36AE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AEE"/>
                    </a:solidFill>
                    <a:effectLst/>
                    <a:uLnTx/>
                    <a:uFillTx/>
                    <a:latin typeface="Minion" pitchFamily="2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17B3906-B2B8-421E-863B-F61E8DD73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383" y="1677787"/>
                  <a:ext cx="812447" cy="360804"/>
                </a:xfrm>
                <a:prstGeom prst="rect">
                  <a:avLst/>
                </a:prstGeom>
                <a:blipFill>
                  <a:blip r:embed="rId5"/>
                  <a:stretch>
                    <a:fillRect b="-339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FB74FFB-BCCD-418A-94C8-CE0F44EC5A93}"/>
              </a:ext>
            </a:extLst>
          </p:cNvPr>
          <p:cNvSpPr/>
          <p:nvPr/>
        </p:nvSpPr>
        <p:spPr>
          <a:xfrm>
            <a:off x="38100" y="77531"/>
            <a:ext cx="5492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Time-reversal Symmetry (TRS)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546C71-63BE-43E9-BCC4-D70B593C4FFC}"/>
                  </a:ext>
                </a:extLst>
              </p:cNvPr>
              <p:cNvSpPr txBox="1"/>
              <p:nvPr/>
            </p:nvSpPr>
            <p:spPr>
              <a:xfrm>
                <a:off x="3486462" y="859678"/>
                <a:ext cx="3205487" cy="450316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2FF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2FF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B8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B8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546C71-63BE-43E9-BCC4-D70B593C4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462" y="859678"/>
                <a:ext cx="3205487" cy="450316"/>
              </a:xfrm>
              <a:prstGeom prst="rect">
                <a:avLst/>
              </a:prstGeom>
              <a:blipFill>
                <a:blip r:embed="rId6"/>
                <a:stretch>
                  <a:fillRect b="-14103"/>
                </a:stretch>
              </a:blipFill>
              <a:ln w="254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241D4AF-8659-4E51-B4FB-381915A13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2851547"/>
            <a:ext cx="5052015" cy="31441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612D151-8852-4A09-B63D-2300CE104801}"/>
              </a:ext>
            </a:extLst>
          </p:cNvPr>
          <p:cNvGrpSpPr>
            <a:grpSpLocks noChangeAspect="1"/>
          </p:cNvGrpSpPr>
          <p:nvPr/>
        </p:nvGrpSpPr>
        <p:grpSpPr>
          <a:xfrm>
            <a:off x="423816" y="1050439"/>
            <a:ext cx="1980000" cy="1310336"/>
            <a:chOff x="752991" y="198668"/>
            <a:chExt cx="4433740" cy="288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85F17C-577F-4965-BC93-055601635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7" t="7799" r="8038" b="9493"/>
            <a:stretch/>
          </p:blipFill>
          <p:spPr>
            <a:xfrm>
              <a:off x="752991" y="198668"/>
              <a:ext cx="4433740" cy="28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94154F-96B7-47A0-9E49-C4A0438A28F9}"/>
                </a:ext>
              </a:extLst>
            </p:cNvPr>
            <p:cNvSpPr/>
            <p:nvPr/>
          </p:nvSpPr>
          <p:spPr>
            <a:xfrm>
              <a:off x="2585721" y="2379980"/>
              <a:ext cx="687544" cy="671688"/>
            </a:xfrm>
            <a:prstGeom prst="rect">
              <a:avLst/>
            </a:prstGeom>
            <a:noFill/>
            <a:ln w="25400" cap="rnd">
              <a:solidFill>
                <a:srgbClr val="00CC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B69FDC-2E16-44CA-9AEA-FFFD8700E0CC}"/>
              </a:ext>
            </a:extLst>
          </p:cNvPr>
          <p:cNvCxnSpPr>
            <a:cxnSpLocks noChangeAspect="1"/>
          </p:cNvCxnSpPr>
          <p:nvPr/>
        </p:nvCxnSpPr>
        <p:spPr>
          <a:xfrm>
            <a:off x="1394833" y="2386616"/>
            <a:ext cx="0" cy="324000"/>
          </a:xfrm>
          <a:prstGeom prst="line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29A5A2E-C04B-40DB-9701-FD8C6D58B3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3" y="2811076"/>
            <a:ext cx="1908000" cy="1387117"/>
          </a:xfrm>
          <a:prstGeom prst="rect">
            <a:avLst/>
          </a:prstGeom>
          <a:ln w="25400" cap="sq">
            <a:solidFill>
              <a:srgbClr val="00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1E9A74-C9EA-4EB3-9F34-3811C0899868}"/>
                  </a:ext>
                </a:extLst>
              </p:cNvPr>
              <p:cNvSpPr txBox="1"/>
              <p:nvPr/>
            </p:nvSpPr>
            <p:spPr>
              <a:xfrm>
                <a:off x="7772790" y="2006674"/>
                <a:ext cx="3945643" cy="450316"/>
              </a:xfrm>
              <a:prstGeom prst="rect">
                <a:avLst/>
              </a:prstGeom>
              <a:noFill/>
              <a:ln w="28575">
                <a:solidFill>
                  <a:srgbClr val="FF86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2FF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2B8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2B8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1E9A74-C9EA-4EB3-9F34-3811C0899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790" y="2006674"/>
                <a:ext cx="3945643" cy="450316"/>
              </a:xfrm>
              <a:prstGeom prst="rect">
                <a:avLst/>
              </a:prstGeom>
              <a:blipFill>
                <a:blip r:embed="rId10"/>
                <a:stretch>
                  <a:fillRect t="-10127" b="-24051"/>
                </a:stretch>
              </a:blipFill>
              <a:ln w="28575">
                <a:solidFill>
                  <a:srgbClr val="FF86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1336A9E-42D8-4182-81C9-FFA16303CBC1}"/>
              </a:ext>
            </a:extLst>
          </p:cNvPr>
          <p:cNvGrpSpPr/>
          <p:nvPr/>
        </p:nvGrpSpPr>
        <p:grpSpPr>
          <a:xfrm>
            <a:off x="4399176" y="1893279"/>
            <a:ext cx="1355313" cy="1916536"/>
            <a:chOff x="1638832" y="2724004"/>
            <a:chExt cx="1355313" cy="1916536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7C2785B-A143-472D-B466-38EB5D36C25E}"/>
                </a:ext>
              </a:extLst>
            </p:cNvPr>
            <p:cNvCxnSpPr>
              <a:cxnSpLocks/>
            </p:cNvCxnSpPr>
            <p:nvPr/>
          </p:nvCxnSpPr>
          <p:spPr>
            <a:xfrm rot="120000" flipV="1">
              <a:off x="2081924" y="2724004"/>
              <a:ext cx="493876" cy="191653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269C85F-F3DC-44E5-822E-808082674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8832" y="3505880"/>
              <a:ext cx="1355313" cy="3335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D8B8182D-D107-4C9E-9193-38CBF5335D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6110" y="5553018"/>
            <a:ext cx="1642554" cy="116562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FCC7D55-5178-46BC-8DD8-1896C2B1B3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54" y="4306093"/>
            <a:ext cx="2484000" cy="241973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3B07916-18AB-4E7C-9219-96A957AB3C55}"/>
              </a:ext>
            </a:extLst>
          </p:cNvPr>
          <p:cNvSpPr txBox="1"/>
          <p:nvPr/>
        </p:nvSpPr>
        <p:spPr>
          <a:xfrm>
            <a:off x="2796499" y="5136470"/>
            <a:ext cx="207933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CPR measurement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2F0B2D-3A37-4F8E-A205-EF917206E477}"/>
              </a:ext>
            </a:extLst>
          </p:cNvPr>
          <p:cNvSpPr txBox="1"/>
          <p:nvPr/>
        </p:nvSpPr>
        <p:spPr>
          <a:xfrm>
            <a:off x="4541349" y="6180659"/>
            <a:ext cx="1590511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Matthijs Rog 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&amp; Julian Doorn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507B70-4936-4E8B-A712-C7817E440B85}"/>
              </a:ext>
            </a:extLst>
          </p:cNvPr>
          <p:cNvCxnSpPr>
            <a:cxnSpLocks noChangeAspect="1"/>
          </p:cNvCxnSpPr>
          <p:nvPr/>
        </p:nvCxnSpPr>
        <p:spPr>
          <a:xfrm>
            <a:off x="9753600" y="2512749"/>
            <a:ext cx="0" cy="763851"/>
          </a:xfrm>
          <a:prstGeom prst="line">
            <a:avLst/>
          </a:prstGeom>
          <a:ln>
            <a:solidFill>
              <a:srgbClr val="D67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FB74FFB-BCCD-418A-94C8-CE0F44EC5A93}"/>
              </a:ext>
            </a:extLst>
          </p:cNvPr>
          <p:cNvSpPr/>
          <p:nvPr/>
        </p:nvSpPr>
        <p:spPr>
          <a:xfrm>
            <a:off x="76200" y="93089"/>
            <a:ext cx="6477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TRS breaking: Josephson devices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279AD5-62C3-4D10-986E-97BD6722E54E}"/>
              </a:ext>
            </a:extLst>
          </p:cNvPr>
          <p:cNvGrpSpPr/>
          <p:nvPr/>
        </p:nvGrpSpPr>
        <p:grpSpPr>
          <a:xfrm>
            <a:off x="6449267" y="974768"/>
            <a:ext cx="5524500" cy="3042683"/>
            <a:chOff x="6067425" y="934020"/>
            <a:chExt cx="5524500" cy="30426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EB2C02-9CBD-41EC-A6FD-489D80520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1201" y="2394948"/>
              <a:ext cx="1610724" cy="15553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31EA4B-D862-4715-A7D0-B6D9718B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0697" y="934020"/>
              <a:ext cx="3711228" cy="141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F9521C-1436-4416-BC38-A93DFCE40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0697" y="2410596"/>
              <a:ext cx="2055459" cy="15553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8231D4-E1AA-4BC7-ACDF-1BE35241A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7425" y="942528"/>
              <a:ext cx="1768227" cy="303417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C64753-AFA8-48B3-A371-56108CE75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884" y="1682495"/>
            <a:ext cx="2562002" cy="21507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1B5DCA6-9AA2-49DF-80E6-01BABAF9DF83}"/>
              </a:ext>
            </a:extLst>
          </p:cNvPr>
          <p:cNvGrpSpPr/>
          <p:nvPr/>
        </p:nvGrpSpPr>
        <p:grpSpPr>
          <a:xfrm>
            <a:off x="5702760" y="4139379"/>
            <a:ext cx="6271007" cy="2435629"/>
            <a:chOff x="5753647" y="4191000"/>
            <a:chExt cx="6271007" cy="24356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0C8B9-896E-481F-AB70-CEDA71BCD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1" t="892" r="1097" b="1"/>
            <a:stretch/>
          </p:blipFill>
          <p:spPr>
            <a:xfrm>
              <a:off x="5753647" y="4191000"/>
              <a:ext cx="2469756" cy="243562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41CCFAB-26D7-41B2-AB26-F7E353707ADF}"/>
                </a:ext>
              </a:extLst>
            </p:cNvPr>
            <p:cNvGrpSpPr/>
            <p:nvPr/>
          </p:nvGrpSpPr>
          <p:grpSpPr>
            <a:xfrm>
              <a:off x="8280654" y="4191000"/>
              <a:ext cx="3744000" cy="2435629"/>
              <a:chOff x="5837527" y="4046989"/>
              <a:chExt cx="3744000" cy="243562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CD50DBE-1749-46CB-AAD7-B872D9790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355" r="4523"/>
              <a:stretch/>
            </p:blipFill>
            <p:spPr>
              <a:xfrm>
                <a:off x="5837527" y="4046989"/>
                <a:ext cx="3744000" cy="111877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69147E4-5FB7-4C67-810C-37CEF77C6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37527" y="5224388"/>
                <a:ext cx="3744000" cy="125823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5B0B65-5AB5-4B95-9AA4-C2FECB2DF0B0}"/>
                  </a:ext>
                </a:extLst>
              </p:cNvPr>
              <p:cNvSpPr txBox="1"/>
              <p:nvPr/>
            </p:nvSpPr>
            <p:spPr>
              <a:xfrm>
                <a:off x="1270185" y="1146820"/>
                <a:ext cx="2057400" cy="443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𝜑</m:t>
                        </m:r>
                      </m:e>
                      <m:sub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- Junction </a:t>
                </a:r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5B0B65-5AB5-4B95-9AA4-C2FECB2DF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85" y="1146820"/>
                <a:ext cx="2057400" cy="443198"/>
              </a:xfrm>
              <a:prstGeom prst="rect">
                <a:avLst/>
              </a:prstGeom>
              <a:blipFill>
                <a:blip r:embed="rId12"/>
                <a:stretch>
                  <a:fillRect t="-19178" r="-5030" b="-260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5B270806-7C1B-44C0-BBCB-DDBF45630429}"/>
              </a:ext>
            </a:extLst>
          </p:cNvPr>
          <p:cNvGrpSpPr/>
          <p:nvPr/>
        </p:nvGrpSpPr>
        <p:grpSpPr>
          <a:xfrm>
            <a:off x="76200" y="4017451"/>
            <a:ext cx="4928529" cy="2664050"/>
            <a:chOff x="76200" y="4017451"/>
            <a:chExt cx="4928529" cy="26640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07CD31-B3EC-410C-9DD0-9166E36F1F10}"/>
                </a:ext>
              </a:extLst>
            </p:cNvPr>
            <p:cNvGrpSpPr/>
            <p:nvPr/>
          </p:nvGrpSpPr>
          <p:grpSpPr>
            <a:xfrm>
              <a:off x="156983" y="4017451"/>
              <a:ext cx="4525119" cy="2217599"/>
              <a:chOff x="222498" y="4089718"/>
              <a:chExt cx="4525119" cy="22175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961ADE2-F2F3-4D42-B8B5-72D0CB4736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546" t="3510" r="48117"/>
              <a:stretch/>
            </p:blipFill>
            <p:spPr>
              <a:xfrm>
                <a:off x="1975954" y="5082640"/>
                <a:ext cx="1112521" cy="122467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162B45-3222-4665-8E8D-6E2500E40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2861" y="4089719"/>
                <a:ext cx="3542864" cy="90195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A8B94B3-82FF-4ABB-A883-5D145514F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6171"/>
              <a:stretch/>
            </p:blipFill>
            <p:spPr>
              <a:xfrm>
                <a:off x="222498" y="5084147"/>
                <a:ext cx="1702752" cy="122316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6D4DDA9-81FD-40EB-BBE7-AE56B8858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8308" t="8400" r="38839" b="56214"/>
              <a:stretch/>
            </p:blipFill>
            <p:spPr>
              <a:xfrm>
                <a:off x="3852490" y="4089718"/>
                <a:ext cx="837876" cy="90195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BA1F5F6-833F-41F0-A138-C63CB343D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-789" t="50429" r="-1865" b="1254"/>
              <a:stretch/>
            </p:blipFill>
            <p:spPr>
              <a:xfrm>
                <a:off x="3129317" y="5082640"/>
                <a:ext cx="1618300" cy="1224677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1E2D21-2889-44AD-A267-7BEAF378B279}"/>
                </a:ext>
              </a:extLst>
            </p:cNvPr>
            <p:cNvSpPr txBox="1"/>
            <p:nvPr/>
          </p:nvSpPr>
          <p:spPr>
            <a:xfrm>
              <a:off x="76200" y="6326019"/>
              <a:ext cx="4928529" cy="355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External magnetic field + Spin-orbit + gating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3688BF-CE43-475F-BBA3-71691B42DCD8}"/>
              </a:ext>
            </a:extLst>
          </p:cNvPr>
          <p:cNvSpPr txBox="1"/>
          <p:nvPr/>
        </p:nvSpPr>
        <p:spPr>
          <a:xfrm>
            <a:off x="6449267" y="476627"/>
            <a:ext cx="55245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Superconducting rectifiers and diodes 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83223" y="601516"/>
            <a:ext cx="5927777" cy="2134715"/>
            <a:chOff x="3115312" y="118170"/>
            <a:chExt cx="5556515" cy="20010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312" y="118170"/>
              <a:ext cx="5556515" cy="20010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266458" y="949754"/>
                  <a:ext cx="1463415" cy="5275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458" y="949754"/>
                  <a:ext cx="1463415" cy="5275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050577" y="949754"/>
                  <a:ext cx="1463415" cy="5275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el-G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d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0577" y="949754"/>
                  <a:ext cx="1463415" cy="52751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/>
          <p:cNvSpPr/>
          <p:nvPr/>
        </p:nvSpPr>
        <p:spPr>
          <a:xfrm>
            <a:off x="8229600" y="602632"/>
            <a:ext cx="127951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weak link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(barrier)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6000" y="216000"/>
            <a:ext cx="5501827" cy="72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What’s a Josephson weak link?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000" y="893459"/>
            <a:ext cx="5277617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Many options!</a:t>
            </a: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Insulator:		SIS      Tunnelling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Normal metal: 		SNS    Proximity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Superconducting: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    Constrictions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…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525" y="5921895"/>
            <a:ext cx="5964622" cy="49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But CPR must remain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single-valued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6000" y="2955041"/>
            <a:ext cx="5403276" cy="95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Depending on material &amp; size, CPR can deviate from standard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DEE10-8A46-4E0F-A4F9-2225BCE3B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1590" y="3115549"/>
            <a:ext cx="6031042" cy="3297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D590B2-EB93-4EDD-9A7D-7DBEAD2BD5F4}"/>
                  </a:ext>
                </a:extLst>
              </p:cNvPr>
              <p:cNvSpPr/>
              <p:nvPr/>
            </p:nvSpPr>
            <p:spPr>
              <a:xfrm>
                <a:off x="277735" y="4636936"/>
                <a:ext cx="3921005" cy="501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</m:sSub>
                      <m:r>
                        <a:rPr kumimoji="0" lang="en-GB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nl-NL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D590B2-EB93-4EDD-9A7D-7DBEAD2BD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35" y="4636936"/>
                <a:ext cx="3921005" cy="5016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49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114" t="9927" r="48993" b="6961"/>
          <a:stretch/>
        </p:blipFill>
        <p:spPr>
          <a:xfrm>
            <a:off x="6469638" y="3429000"/>
            <a:ext cx="5492217" cy="3253708"/>
          </a:xfrm>
          <a:prstGeom prst="roundRect">
            <a:avLst>
              <a:gd name="adj" fmla="val 4338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7215824" y="310875"/>
            <a:ext cx="4684733" cy="3061841"/>
            <a:chOff x="7439024" y="411408"/>
            <a:chExt cx="4029794" cy="27781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53068" t="10267" r="1424" b="1518"/>
            <a:stretch/>
          </p:blipFill>
          <p:spPr>
            <a:xfrm>
              <a:off x="7439024" y="411408"/>
              <a:ext cx="4029794" cy="2778116"/>
            </a:xfrm>
            <a:prstGeom prst="roundRect">
              <a:avLst>
                <a:gd name="adj" fmla="val 6613"/>
              </a:avLst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7764780" y="689138"/>
              <a:ext cx="3331845" cy="2076922"/>
            </a:xfrm>
            <a:prstGeom prst="line">
              <a:avLst/>
            </a:prstGeom>
            <a:ln w="127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2089" y="3726339"/>
                <a:ext cx="4646659" cy="749179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lvl="0" algn="just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sub>
                      </m:sSub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[ 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GB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1−</m:t>
                      </m:r>
                      <m:func>
                        <m:func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fun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lang="en-GB" sz="2400" i="1">
                          <a:solidFill>
                            <a:srgbClr val="FF0066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i="1" baseline="-25000">
                          <a:solidFill>
                            <a:srgbClr val="FF0066"/>
                          </a:solidFill>
                          <a:latin typeface="Cambria Math" panose="02040503050406030204" pitchFamily="18" charset="0"/>
                        </a:rPr>
                        <m:t>𝑏𝑖𝑎𝑠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r>
                        <a:rPr kumimoji="0" lang="en-GB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89" y="3726339"/>
                <a:ext cx="4646659" cy="749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BEC5CE3-1518-4FDA-8CCC-EFD263CA3AC1}"/>
              </a:ext>
            </a:extLst>
          </p:cNvPr>
          <p:cNvSpPr/>
          <p:nvPr/>
        </p:nvSpPr>
        <p:spPr>
          <a:xfrm>
            <a:off x="216000" y="5498134"/>
            <a:ext cx="5474177" cy="9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Phase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		→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just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Voltage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		→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Velocity</a:t>
            </a:r>
          </a:p>
          <a:p>
            <a:pPr marL="0" marR="0" lvl="0" indent="0" algn="just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Bias current	→	Driving force (the tilt)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8A2F3A-8B95-41CE-9056-5D47A8C79196}"/>
                  </a:ext>
                </a:extLst>
              </p:cNvPr>
              <p:cNvSpPr/>
              <p:nvPr/>
            </p:nvSpPr>
            <p:spPr>
              <a:xfrm>
                <a:off x="216000" y="481872"/>
                <a:ext cx="2988864" cy="44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</m:sSub>
                      <m:r>
                        <a:rPr kumimoji="0" lang="en-GB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nl-NL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8A2F3A-8B95-41CE-9056-5D47A8C79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" y="481872"/>
                <a:ext cx="2988864" cy="443198"/>
              </a:xfrm>
              <a:prstGeom prst="rect">
                <a:avLst/>
              </a:prstGeom>
              <a:blipFill>
                <a:blip r:embed="rId5"/>
                <a:stretch>
                  <a:fillRect l="-407" b="-205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4D559D-D75D-4422-AB21-32F1431B9FC3}"/>
                  </a:ext>
                </a:extLst>
              </p:cNvPr>
              <p:cNvSpPr/>
              <p:nvPr/>
            </p:nvSpPr>
            <p:spPr>
              <a:xfrm>
                <a:off x="216000" y="1160565"/>
                <a:ext cx="3128629" cy="641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num>
                      <m:den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ħ</m:t>
                        </m:r>
                      </m:den>
                    </m:f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GB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4D559D-D75D-4422-AB21-32F1431B9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" y="1160565"/>
                <a:ext cx="3128629" cy="641073"/>
              </a:xfrm>
              <a:prstGeom prst="rect">
                <a:avLst/>
              </a:prstGeom>
              <a:blipFill>
                <a:blip r:embed="rId6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9C9BF100-AAA4-4540-9753-541549D1C73A}"/>
              </a:ext>
            </a:extLst>
          </p:cNvPr>
          <p:cNvSpPr/>
          <p:nvPr/>
        </p:nvSpPr>
        <p:spPr>
          <a:xfrm>
            <a:off x="216000" y="30970"/>
            <a:ext cx="210025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Josephson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eqns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1E3E76-75E6-492C-AEFA-01B4962102E3}"/>
                  </a:ext>
                </a:extLst>
              </p:cNvPr>
              <p:cNvSpPr txBox="1"/>
              <p:nvPr/>
            </p:nvSpPr>
            <p:spPr>
              <a:xfrm>
                <a:off x="2774344" y="379276"/>
                <a:ext cx="3578295" cy="969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Current–Phase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GB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bias</m:t>
                        </m:r>
                      </m:sub>
                    </m:sSub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>
                    <a:solidFill>
                      <a:prstClr val="white"/>
                    </a:solidFill>
                    <a:latin typeface="Bahnschrift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20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→ V = 0 (steady state)</a:t>
                </a:r>
              </a:p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1E3E76-75E6-492C-AEFA-01B496210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4" y="379276"/>
                <a:ext cx="3578295" cy="969496"/>
              </a:xfrm>
              <a:prstGeom prst="rect">
                <a:avLst/>
              </a:prstGeom>
              <a:blipFill>
                <a:blip r:embed="rId7"/>
                <a:stretch>
                  <a:fillRect l="-1704" t="-440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94A14-881F-4AE8-A6E5-2D0B361046A1}"/>
                  </a:ext>
                </a:extLst>
              </p:cNvPr>
              <p:cNvSpPr txBox="1"/>
              <p:nvPr/>
            </p:nvSpPr>
            <p:spPr>
              <a:xfrm>
                <a:off x="2774345" y="1201511"/>
                <a:ext cx="437713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+mn-ea"/>
                    <a:cs typeface="+mn-cs"/>
                  </a:rPr>
                  <a:t>Voltage–Phase relation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GB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bias</m:t>
                        </m:r>
                      </m:sub>
                    </m:sSub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</m:oMath>
                </a14:m>
                <a:r>
                  <a:rPr lang="en-GB" sz="2000" dirty="0">
                    <a:solidFill>
                      <a:prstClr val="white"/>
                    </a:solidFill>
                    <a:latin typeface="Bahnschrift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prstClr val="white"/>
                    </a:solidFill>
                    <a:latin typeface="Bahnschrift Light" panose="020B0502040204020203" pitchFamily="34" charset="0"/>
                  </a:rPr>
                  <a:t> </a:t>
                </a:r>
                <a:r>
                  <a:rPr lang="en-GB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V ≠ 0 </a:t>
                </a:r>
                <a:r>
                  <a:rPr lang="en-GB" sz="2000" dirty="0">
                    <a:solidFill>
                      <a:prstClr val="white"/>
                    </a:solidFill>
                    <a:latin typeface="Bahnschrift Light" panose="020B0502040204020203" pitchFamily="34" charset="0"/>
                  </a:rPr>
                  <a:t>(dynamic regime)</a:t>
                </a:r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nion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94A14-881F-4AE8-A6E5-2D0B36104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5" y="1201511"/>
                <a:ext cx="4377130" cy="677108"/>
              </a:xfrm>
              <a:prstGeom prst="rect">
                <a:avLst/>
              </a:prstGeom>
              <a:blipFill>
                <a:blip r:embed="rId8"/>
                <a:stretch>
                  <a:fillRect l="-1393" t="-6306" b="-162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5A602907-0C59-46DD-8554-9B0B74898616}"/>
              </a:ext>
            </a:extLst>
          </p:cNvPr>
          <p:cNvSpPr/>
          <p:nvPr/>
        </p:nvSpPr>
        <p:spPr>
          <a:xfrm>
            <a:off x="122089" y="3263537"/>
            <a:ext cx="350128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Periodic Josephson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potential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166665-43B2-4B9E-905C-72675B388743}"/>
              </a:ext>
            </a:extLst>
          </p:cNvPr>
          <p:cNvSpPr txBox="1"/>
          <p:nvPr/>
        </p:nvSpPr>
        <p:spPr>
          <a:xfrm>
            <a:off x="216000" y="4857876"/>
            <a:ext cx="6136640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Tilted washboard analogy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8752C4-9746-4521-B4C8-088595CC1130}"/>
              </a:ext>
            </a:extLst>
          </p:cNvPr>
          <p:cNvCxnSpPr>
            <a:cxnSpLocks/>
          </p:cNvCxnSpPr>
          <p:nvPr/>
        </p:nvCxnSpPr>
        <p:spPr>
          <a:xfrm flipH="1">
            <a:off x="7305588" y="2906004"/>
            <a:ext cx="288935" cy="9653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B2F21A-2481-4FA9-BC34-210D0018131A}"/>
              </a:ext>
            </a:extLst>
          </p:cNvPr>
          <p:cNvCxnSpPr>
            <a:cxnSpLocks/>
          </p:cNvCxnSpPr>
          <p:nvPr/>
        </p:nvCxnSpPr>
        <p:spPr>
          <a:xfrm flipH="1">
            <a:off x="8567201" y="2880679"/>
            <a:ext cx="990991" cy="169132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F32DA7-55D8-4CF0-B806-82B6D0F684D8}"/>
              </a:ext>
            </a:extLst>
          </p:cNvPr>
          <p:cNvCxnSpPr>
            <a:cxnSpLocks/>
          </p:cNvCxnSpPr>
          <p:nvPr/>
        </p:nvCxnSpPr>
        <p:spPr>
          <a:xfrm flipH="1">
            <a:off x="8994222" y="799864"/>
            <a:ext cx="2524585" cy="4477589"/>
          </a:xfrm>
          <a:prstGeom prst="straightConnector1">
            <a:avLst/>
          </a:prstGeom>
          <a:ln w="28575">
            <a:solidFill>
              <a:srgbClr val="D996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202676-E1AB-48D1-9068-94F718518281}"/>
                  </a:ext>
                </a:extLst>
              </p:cNvPr>
              <p:cNvSpPr txBox="1"/>
              <p:nvPr/>
            </p:nvSpPr>
            <p:spPr>
              <a:xfrm>
                <a:off x="216000" y="2318091"/>
                <a:ext cx="1436483" cy="619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202676-E1AB-48D1-9068-94F71851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" y="2318091"/>
                <a:ext cx="1436483" cy="619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648819-AEA8-4112-A825-77F499EE397C}"/>
                  </a:ext>
                </a:extLst>
              </p:cNvPr>
              <p:cNvSpPr txBox="1"/>
              <p:nvPr/>
            </p:nvSpPr>
            <p:spPr>
              <a:xfrm>
                <a:off x="1619653" y="2317594"/>
                <a:ext cx="2889253" cy="692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sup>
                        <m:e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</m:t>
                              </m:r>
                            </m:sub>
                          </m:sSub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GB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  <m:r>
                            <a:rPr kumimoji="0" lang="en-GB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⁡</m:t>
                          </m:r>
                          <m:r>
                            <a:rPr lang="en-GB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 (</m:t>
                          </m:r>
                          <m:f>
                            <m:f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l-G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𝜑</m:t>
                              </m:r>
                            </m:num>
                            <m:den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𝑑𝑡</m:t>
                              </m:r>
                            </m:den>
                          </m:f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648819-AEA8-4112-A825-77F499EE3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53" y="2317594"/>
                <a:ext cx="288925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4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24" grpId="0"/>
      <p:bldP spid="28" grpId="0"/>
      <p:bldP spid="29" grpId="0"/>
      <p:bldP spid="31" grpId="0"/>
      <p:bldP spid="20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9468" y="60132"/>
            <a:ext cx="2353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RCSJ Model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114" t="9927" r="48993" b="6961"/>
          <a:stretch/>
        </p:blipFill>
        <p:spPr>
          <a:xfrm>
            <a:off x="7305751" y="3095399"/>
            <a:ext cx="4590526" cy="2719527"/>
          </a:xfrm>
          <a:prstGeom prst="roundRect">
            <a:avLst>
              <a:gd name="adj" fmla="val 4338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" y="2562221"/>
            <a:ext cx="6019798" cy="10916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9468" y="3746672"/>
            <a:ext cx="6924720" cy="2831323"/>
            <a:chOff x="139468" y="3175917"/>
            <a:chExt cx="6924720" cy="28313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68" y="3175917"/>
              <a:ext cx="6596996" cy="8762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9468" y="4376024"/>
              <a:ext cx="6924720" cy="163121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numCol="1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00B0F0"/>
                  </a:solidFill>
                </a:rPr>
                <a:t>Phase</a:t>
              </a:r>
              <a:r>
                <a:rPr lang="en-GB" sz="2000" dirty="0">
                  <a:solidFill>
                    <a:schemeClr val="bg1"/>
                  </a:solidFill>
                </a:rPr>
                <a:t> (here written as </a:t>
              </a:r>
              <a:r>
                <a:rPr lang="el-GR" sz="2000" dirty="0">
                  <a:solidFill>
                    <a:schemeClr val="bg1"/>
                  </a:solidFill>
                </a:rPr>
                <a:t>δ</a:t>
              </a:r>
              <a:r>
                <a:rPr lang="en-GB" sz="2000" dirty="0">
                  <a:solidFill>
                    <a:schemeClr val="bg1"/>
                  </a:solidFill>
                </a:rPr>
                <a:t>)	→	</a:t>
              </a:r>
              <a:r>
                <a:rPr lang="en-GB" sz="2000" dirty="0">
                  <a:solidFill>
                    <a:srgbClr val="00B0F0"/>
                  </a:solidFill>
                </a:rPr>
                <a:t>Position</a:t>
              </a:r>
              <a:r>
                <a:rPr lang="en-GB" sz="2000" dirty="0">
                  <a:solidFill>
                    <a:schemeClr val="bg1"/>
                  </a:solidFill>
                </a:rPr>
                <a:t> (x)</a:t>
              </a:r>
            </a:p>
            <a:p>
              <a:pPr algn="just"/>
              <a:r>
                <a:rPr lang="en-GB" sz="2000" dirty="0">
                  <a:solidFill>
                    <a:srgbClr val="FFC000"/>
                  </a:solidFill>
                </a:rPr>
                <a:t>Voltage</a:t>
              </a:r>
              <a:r>
                <a:rPr lang="en-GB" sz="2000" dirty="0">
                  <a:solidFill>
                    <a:schemeClr val="bg1"/>
                  </a:solidFill>
                </a:rPr>
                <a:t>			→	</a:t>
              </a:r>
              <a:r>
                <a:rPr lang="en-GB" sz="2000" dirty="0">
                  <a:solidFill>
                    <a:srgbClr val="FFC000"/>
                  </a:solidFill>
                </a:rPr>
                <a:t>velocity</a:t>
              </a:r>
            </a:p>
            <a:p>
              <a:pPr algn="just"/>
              <a:r>
                <a:rPr lang="en-GB" sz="2000" dirty="0">
                  <a:solidFill>
                    <a:srgbClr val="FF0066"/>
                  </a:solidFill>
                </a:rPr>
                <a:t>Capacitance</a:t>
              </a:r>
              <a:r>
                <a:rPr lang="en-GB" sz="2000" dirty="0">
                  <a:solidFill>
                    <a:schemeClr val="bg1"/>
                  </a:solidFill>
                </a:rPr>
                <a:t>		→	</a:t>
              </a:r>
              <a:r>
                <a:rPr lang="en-GB" sz="2000" dirty="0">
                  <a:solidFill>
                    <a:srgbClr val="FF0066"/>
                  </a:solidFill>
                </a:rPr>
                <a:t>Mass</a:t>
              </a:r>
              <a:r>
                <a:rPr lang="en-GB" sz="2000" dirty="0">
                  <a:solidFill>
                    <a:schemeClr val="bg1"/>
                  </a:solidFill>
                </a:rPr>
                <a:t> (m)</a:t>
              </a:r>
            </a:p>
            <a:p>
              <a:pPr algn="just"/>
              <a:r>
                <a:rPr lang="en-GB" sz="2000" dirty="0">
                  <a:solidFill>
                    <a:schemeClr val="bg1"/>
                  </a:solidFill>
                </a:rPr>
                <a:t>Friction			→	Conductance (1/</a:t>
              </a:r>
              <a:r>
                <a:rPr lang="en-GB" sz="2000" i="1" dirty="0">
                  <a:solidFill>
                    <a:schemeClr val="bg1"/>
                  </a:solidFill>
                </a:rPr>
                <a:t>R</a:t>
              </a:r>
              <a:r>
                <a:rPr lang="en-GB" sz="2000" dirty="0">
                  <a:solidFill>
                    <a:schemeClr val="bg1"/>
                  </a:solidFill>
                </a:rPr>
                <a:t>)</a:t>
              </a:r>
            </a:p>
            <a:p>
              <a:pPr algn="just"/>
              <a:r>
                <a:rPr lang="en-GB" sz="2000" dirty="0">
                  <a:solidFill>
                    <a:schemeClr val="bg1"/>
                  </a:solidFill>
                </a:rPr>
                <a:t>Bias current		→	Driving force (</a:t>
              </a:r>
              <a:r>
                <a:rPr lang="en-GB" sz="2000" i="1" dirty="0" err="1">
                  <a:solidFill>
                    <a:schemeClr val="bg1"/>
                  </a:solidFill>
                </a:rPr>
                <a:t>F</a:t>
              </a:r>
              <a:r>
                <a:rPr lang="en-GB" sz="2000" baseline="-25000" dirty="0" err="1">
                  <a:solidFill>
                    <a:schemeClr val="bg1"/>
                  </a:solidFill>
                </a:rPr>
                <a:t>d</a:t>
              </a:r>
              <a:r>
                <a:rPr lang="en-GB" sz="20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66A25CF-D620-4E82-91B6-1E58F67C79D1}"/>
                  </a:ext>
                </a:extLst>
              </p:cNvPr>
              <p:cNvSpPr/>
              <p:nvPr/>
            </p:nvSpPr>
            <p:spPr>
              <a:xfrm>
                <a:off x="0" y="1066357"/>
                <a:ext cx="4311630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dirty="0">
                    <a:solidFill>
                      <a:schemeClr val="bg1"/>
                    </a:solidFill>
                    <a:latin typeface="+mj-lt"/>
                  </a:rPr>
                  <a:t>W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</a:rPr>
                  <a:t>hat happens </a:t>
                </a:r>
                <a:r>
                  <a:rPr lang="en-GB" sz="2000" dirty="0">
                    <a:solidFill>
                      <a:schemeClr val="bg1"/>
                    </a:solidFill>
                    <a:latin typeface="+mj-lt"/>
                  </a:rPr>
                  <a:t>in the JJ  when</a:t>
                </a:r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i="1" baseline="-25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𝑑𝑐</m:t>
                    </m:r>
                    <m:sSub>
                      <m:sSubPr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GB" sz="2000" dirty="0">
                    <a:solidFill>
                      <a:schemeClr val="bg1"/>
                    </a:solidFill>
                    <a:latin typeface="+mj-lt"/>
                  </a:rPr>
                  <a:t>? 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66A25CF-D620-4E82-91B6-1E58F67C7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66357"/>
                <a:ext cx="4311630" cy="384721"/>
              </a:xfrm>
              <a:prstGeom prst="rect">
                <a:avLst/>
              </a:prstGeom>
              <a:blipFill>
                <a:blip r:embed="rId6"/>
                <a:stretch>
                  <a:fillRect l="-1414" t="-12698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6891CDB-3C09-49C7-81F1-A77B86447A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930" b="3783"/>
          <a:stretch/>
        </p:blipFill>
        <p:spPr>
          <a:xfrm>
            <a:off x="8579796" y="101266"/>
            <a:ext cx="3607208" cy="1827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0808E3-909A-4841-AE90-B1E9F7C2BE5D}"/>
              </a:ext>
            </a:extLst>
          </p:cNvPr>
          <p:cNvSpPr txBox="1"/>
          <p:nvPr/>
        </p:nvSpPr>
        <p:spPr>
          <a:xfrm>
            <a:off x="8648037" y="1166624"/>
            <a:ext cx="3961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latin typeface="+mj-lt"/>
              </a:rPr>
              <a:t>JJ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BBA8FF5-6D0C-4580-AC92-7C08E08A2E74}"/>
                  </a:ext>
                </a:extLst>
              </p:cNvPr>
              <p:cNvSpPr/>
              <p:nvPr/>
            </p:nvSpPr>
            <p:spPr>
              <a:xfrm>
                <a:off x="0" y="635002"/>
                <a:ext cx="8139985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dirty="0">
                    <a:solidFill>
                      <a:schemeClr val="bg1"/>
                    </a:solidFill>
                    <a:latin typeface="+mj-lt"/>
                  </a:rPr>
                  <a:t>JJs have R &amp; C (high if SIS, small if SNS). But we ignore R &amp; C 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𝑑𝑐</m:t>
                    </m:r>
                    <m:sSub>
                      <m:sSubPr>
                        <m:ctrlP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GB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</a:rPr>
                  <a:t> (why?)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BBA8FF5-6D0C-4580-AC92-7C08E08A2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5002"/>
                <a:ext cx="8139985" cy="384721"/>
              </a:xfrm>
              <a:prstGeom prst="rect">
                <a:avLst/>
              </a:prstGeom>
              <a:blipFill>
                <a:blip r:embed="rId8"/>
                <a:stretch>
                  <a:fillRect l="-749" t="-11111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13A35D3-178B-42D7-937C-E79D3D0F5851}"/>
              </a:ext>
            </a:extLst>
          </p:cNvPr>
          <p:cNvSpPr/>
          <p:nvPr/>
        </p:nvSpPr>
        <p:spPr>
          <a:xfrm>
            <a:off x="0" y="1535956"/>
            <a:ext cx="799077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An ac voltage appears across the circuit (parallel to the JJ)</a:t>
            </a:r>
          </a:p>
          <a:p>
            <a:pPr lv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3 different currents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: 1 AC </a:t>
            </a:r>
            <a:r>
              <a:rPr lang="en-GB" sz="2000" b="1" dirty="0">
                <a:solidFill>
                  <a:srgbClr val="00B0F0"/>
                </a:solidFill>
                <a:latin typeface="+mj-lt"/>
              </a:rPr>
              <a:t>supercurrent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+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solidFill>
                  <a:srgbClr val="FF0066"/>
                </a:solidFill>
                <a:latin typeface="+mj-lt"/>
              </a:rPr>
              <a:t>2 normal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(unpaired es) channels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865A65-B9D2-447A-AF02-816BCBF61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728" y="469346"/>
            <a:ext cx="978681" cy="2281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233DF1-15C8-48A2-A475-7799C6E05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6491" y="1451078"/>
            <a:ext cx="818620" cy="2546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793974-20D0-49C2-BC56-97BF92128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9231" y="469346"/>
            <a:ext cx="851783" cy="26347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39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809" y="76200"/>
            <a:ext cx="7090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Making sense of I-Vs with the tilted washboard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BEF4B-6A52-4B24-8D22-2CB0BFCDCAD3}"/>
              </a:ext>
            </a:extLst>
          </p:cNvPr>
          <p:cNvSpPr/>
          <p:nvPr/>
        </p:nvSpPr>
        <p:spPr>
          <a:xfrm>
            <a:off x="890302" y="4593929"/>
            <a:ext cx="4281609" cy="163121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</a:rPr>
              <a:t>Phase 		→	Position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Voltage		→	velocity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Capacitance	→	Mass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Friction		→	Conductance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Bias current	→	Driving force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9772F2-27E2-452E-850B-9B4A3039A2D8}"/>
              </a:ext>
            </a:extLst>
          </p:cNvPr>
          <p:cNvGrpSpPr/>
          <p:nvPr/>
        </p:nvGrpSpPr>
        <p:grpSpPr>
          <a:xfrm>
            <a:off x="434397" y="1107426"/>
            <a:ext cx="4647145" cy="2305775"/>
            <a:chOff x="8778308" y="4549123"/>
            <a:chExt cx="4647145" cy="23057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EB88BD-5BB7-4D00-AE23-F19035593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89" t="24875" r="16899" b="20225"/>
            <a:stretch/>
          </p:blipFill>
          <p:spPr>
            <a:xfrm>
              <a:off x="8778308" y="4587824"/>
              <a:ext cx="4647145" cy="22670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271FF7D-16A0-4908-A65F-EEE215AE477B}"/>
                    </a:ext>
                  </a:extLst>
                </p:cNvPr>
                <p:cNvSpPr/>
                <p:nvPr/>
              </p:nvSpPr>
              <p:spPr>
                <a:xfrm>
                  <a:off x="9273047" y="4549123"/>
                  <a:ext cx="104392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GB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n-GB" b="0" i="1" kern="1200" spc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kern="1200" spc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(escape)</a:t>
                  </a: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271FF7D-16A0-4908-A65F-EEE215AE47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3047" y="4549123"/>
                  <a:ext cx="104392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744" r="-1744" b="-141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BEB619D-98D4-402F-AEA9-0EB93E8D273B}"/>
                    </a:ext>
                  </a:extLst>
                </p:cNvPr>
                <p:cNvSpPr/>
                <p:nvPr/>
              </p:nvSpPr>
              <p:spPr>
                <a:xfrm>
                  <a:off x="11375018" y="4890159"/>
                  <a:ext cx="104392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GB" sz="1600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  <m:r>
                              <a:rPr lang="en-GB" sz="1600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 </m:t>
                            </m:r>
                            <m:r>
                              <a:rPr lang="en-GB" sz="1600" b="0" i="1" kern="1200" spc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600" b="0" i="1" kern="1200" spc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GB" sz="16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GB" sz="1600" dirty="0">
                      <a:solidFill>
                        <a:schemeClr val="tx1"/>
                      </a:solidFill>
                    </a:rPr>
                    <a:t>(re-trap)</a:t>
                  </a: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BEB619D-98D4-402F-AEA9-0EB93E8D27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5018" y="4890159"/>
                  <a:ext cx="1043929" cy="584775"/>
                </a:xfrm>
                <a:prstGeom prst="rect">
                  <a:avLst/>
                </a:prstGeom>
                <a:blipFill>
                  <a:blip r:embed="rId5"/>
                  <a:stretch>
                    <a:fillRect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995BE29-BC11-4617-BD96-6DBDBA30E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162" y="2312"/>
            <a:ext cx="3067029" cy="328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F0D043-6EAE-4DED-AAEC-04BD0354451F}"/>
                  </a:ext>
                </a:extLst>
              </p:cNvPr>
              <p:cNvSpPr/>
              <p:nvPr/>
            </p:nvSpPr>
            <p:spPr>
              <a:xfrm>
                <a:off x="10993678" y="2187124"/>
                <a:ext cx="586727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GB" sz="1800" b="0" i="1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F0D043-6EAE-4DED-AAEC-04BD03544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678" y="2187124"/>
                <a:ext cx="58672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D5B564-D1AD-46A6-969F-7E5A8D15C612}"/>
                  </a:ext>
                </a:extLst>
              </p:cNvPr>
              <p:cNvSpPr/>
              <p:nvPr/>
            </p:nvSpPr>
            <p:spPr>
              <a:xfrm>
                <a:off x="9977041" y="2187124"/>
                <a:ext cx="586727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GB" sz="1800" b="0" i="1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D5B564-D1AD-46A6-969F-7E5A8D15C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041" y="2187124"/>
                <a:ext cx="5867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A3E4FAF-287D-4004-B270-80292942C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65" y="3444802"/>
            <a:ext cx="4303175" cy="3286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85A49B-156F-40F3-AD6E-52A1CC74C3C1}"/>
                  </a:ext>
                </a:extLst>
              </p:cNvPr>
              <p:cNvSpPr/>
              <p:nvPr/>
            </p:nvSpPr>
            <p:spPr>
              <a:xfrm>
                <a:off x="6402098" y="1263794"/>
                <a:ext cx="3067029" cy="9233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Underdamped junction</a:t>
                </a:r>
                <a:endParaRPr lang="en-GB" b="0" i="1" kern="1200" spc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kern="1200" spc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kern="1200" spc="0" baseline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b="0" i="1" kern="1200" spc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b="0" i="1" kern="1200" spc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Hysteresis in IV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85A49B-156F-40F3-AD6E-52A1CC74C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098" y="1263794"/>
                <a:ext cx="3067029" cy="923330"/>
              </a:xfrm>
              <a:prstGeom prst="rect">
                <a:avLst/>
              </a:prstGeom>
              <a:blipFill>
                <a:blip r:embed="rId10"/>
                <a:stretch>
                  <a:fillRect l="-1590" t="-3289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D6D5B8-1CA8-4E44-BEDB-8AE68F0F7665}"/>
                  </a:ext>
                </a:extLst>
              </p:cNvPr>
              <p:cNvSpPr/>
              <p:nvPr/>
            </p:nvSpPr>
            <p:spPr>
              <a:xfrm>
                <a:off x="9634304" y="5165946"/>
                <a:ext cx="2429436" cy="9233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Overdamped junction</a:t>
                </a:r>
                <a:endParaRPr lang="en-GB" sz="1800" b="0" i="1" kern="1200" spc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GB" sz="1800" b="0" i="1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lang="en-GB" sz="1800" b="0" i="1" kern="1200" spc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No hysteresis in IV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D6D5B8-1CA8-4E44-BEDB-8AE68F0F7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304" y="5165946"/>
                <a:ext cx="2429436" cy="923330"/>
              </a:xfrm>
              <a:prstGeom prst="rect">
                <a:avLst/>
              </a:prstGeom>
              <a:blipFill>
                <a:blip r:embed="rId11"/>
                <a:stretch>
                  <a:fillRect l="-2005" t="-3289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8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809" y="0"/>
            <a:ext cx="70906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Making sense of I-Vs with the tilted washboard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BEF4B-6A52-4B24-8D22-2CB0BFCDCAD3}"/>
              </a:ext>
            </a:extLst>
          </p:cNvPr>
          <p:cNvSpPr/>
          <p:nvPr/>
        </p:nvSpPr>
        <p:spPr>
          <a:xfrm>
            <a:off x="4129901" y="767485"/>
            <a:ext cx="4281609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</a:rPr>
              <a:t>Phase 		→	Position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Voltage		→	velocity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Capacitance	→	Mass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Friction		→	Conductance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Bias current	→	Driving force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95BE29-BC11-4617-BD96-6DBDBA30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162" y="2312"/>
            <a:ext cx="3067029" cy="328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F0D043-6EAE-4DED-AAEC-04BD0354451F}"/>
                  </a:ext>
                </a:extLst>
              </p:cNvPr>
              <p:cNvSpPr/>
              <p:nvPr/>
            </p:nvSpPr>
            <p:spPr>
              <a:xfrm>
                <a:off x="10993678" y="2187124"/>
                <a:ext cx="586727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GB" sz="1800" b="0" i="1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F0D043-6EAE-4DED-AAEC-04BD03544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678" y="2187124"/>
                <a:ext cx="5867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D5B564-D1AD-46A6-969F-7E5A8D15C612}"/>
                  </a:ext>
                </a:extLst>
              </p:cNvPr>
              <p:cNvSpPr/>
              <p:nvPr/>
            </p:nvSpPr>
            <p:spPr>
              <a:xfrm>
                <a:off x="9977041" y="2187124"/>
                <a:ext cx="586727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GB" sz="1800" b="0" i="1" kern="1200" spc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kern="1200" spc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3D5B564-D1AD-46A6-969F-7E5A8D15C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041" y="2187124"/>
                <a:ext cx="5867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A3E4FAF-287D-4004-B270-80292942C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53" y="3510055"/>
            <a:ext cx="4303175" cy="32869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6EF359-F0D2-4D29-9392-FF11383FDBA6}"/>
              </a:ext>
            </a:extLst>
          </p:cNvPr>
          <p:cNvGrpSpPr/>
          <p:nvPr/>
        </p:nvGrpSpPr>
        <p:grpSpPr>
          <a:xfrm>
            <a:off x="75809" y="3575554"/>
            <a:ext cx="3624885" cy="3221410"/>
            <a:chOff x="75809" y="3575554"/>
            <a:chExt cx="3624885" cy="32214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2B6B76-D9C1-4E7E-B1F4-2EFC2BD7A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8" t="-878" r="8026" b="11047"/>
            <a:stretch/>
          </p:blipFill>
          <p:spPr>
            <a:xfrm>
              <a:off x="75809" y="3575554"/>
              <a:ext cx="3624885" cy="285219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A0BB35-9F78-4A4E-9734-9BA3F8C94C18}"/>
                </a:ext>
              </a:extLst>
            </p:cNvPr>
            <p:cNvSpPr/>
            <p:nvPr/>
          </p:nvSpPr>
          <p:spPr>
            <a:xfrm>
              <a:off x="75809" y="6441482"/>
              <a:ext cx="2054024" cy="35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SIS (Nb/Al-</a:t>
              </a:r>
              <a:r>
                <a:rPr lang="en-GB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AlOx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/Nb)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F0D32A-D99B-448A-A186-FB16784F74F6}"/>
              </a:ext>
            </a:extLst>
          </p:cNvPr>
          <p:cNvGrpSpPr/>
          <p:nvPr/>
        </p:nvGrpSpPr>
        <p:grpSpPr>
          <a:xfrm>
            <a:off x="25683" y="794336"/>
            <a:ext cx="3768944" cy="2562807"/>
            <a:chOff x="4966987" y="4654466"/>
            <a:chExt cx="3442885" cy="20798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782EC8-8873-442D-8C74-5C4DA7B7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645"/>
            <a:stretch/>
          </p:blipFill>
          <p:spPr>
            <a:xfrm>
              <a:off x="4966987" y="4654466"/>
              <a:ext cx="3442885" cy="207981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9EDC19-270F-4123-A283-E8FE9F733737}"/>
                </a:ext>
              </a:extLst>
            </p:cNvPr>
            <p:cNvSpPr/>
            <p:nvPr/>
          </p:nvSpPr>
          <p:spPr>
            <a:xfrm>
              <a:off x="4966987" y="6445791"/>
              <a:ext cx="1559798" cy="288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SNS (Nb/Au/Nb)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BD512B-250D-480E-AE46-58DDA8761D28}"/>
                </a:ext>
              </a:extLst>
            </p:cNvPr>
            <p:cNvSpPr/>
            <p:nvPr/>
          </p:nvSpPr>
          <p:spPr>
            <a:xfrm>
              <a:off x="5110012" y="5479231"/>
              <a:ext cx="4555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sym typeface="Wingdings" panose="05000000000000000000" pitchFamily="2" charset="2"/>
                </a:rPr>
                <a:t>Nb</a:t>
              </a:r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38FCF1-D7F5-4E0D-8DEB-70B7A8D8991F}"/>
                </a:ext>
              </a:extLst>
            </p:cNvPr>
            <p:cNvSpPr/>
            <p:nvPr/>
          </p:nvSpPr>
          <p:spPr>
            <a:xfrm>
              <a:off x="7827454" y="5554696"/>
              <a:ext cx="4555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sym typeface="Wingdings" panose="05000000000000000000" pitchFamily="2" charset="2"/>
                </a:rPr>
                <a:t>Nb</a:t>
              </a: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9BB2AA-DF9F-45A3-90EA-B2536AB010FE}"/>
                </a:ext>
              </a:extLst>
            </p:cNvPr>
            <p:cNvSpPr/>
            <p:nvPr/>
          </p:nvSpPr>
          <p:spPr>
            <a:xfrm>
              <a:off x="6382893" y="6041115"/>
              <a:ext cx="401518" cy="29972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Au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7D7028-A26F-4695-B8EB-266F4BE0206B}"/>
                </a:ext>
              </a:extLst>
            </p:cNvPr>
            <p:cNvSpPr/>
            <p:nvPr/>
          </p:nvSpPr>
          <p:spPr>
            <a:xfrm>
              <a:off x="6382893" y="5275109"/>
              <a:ext cx="401518" cy="29972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Au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362F6-46AC-4516-A275-1BB0E465D709}"/>
              </a:ext>
            </a:extLst>
          </p:cNvPr>
          <p:cNvSpPr/>
          <p:nvPr/>
        </p:nvSpPr>
        <p:spPr>
          <a:xfrm>
            <a:off x="3861353" y="4170656"/>
            <a:ext cx="3964100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Which JJ would have a larger hysteresis in their IV? Why?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C210BA-6FB7-40D3-A9EF-2F856DC60BDB}"/>
              </a:ext>
            </a:extLst>
          </p:cNvPr>
          <p:cNvSpPr/>
          <p:nvPr/>
        </p:nvSpPr>
        <p:spPr>
          <a:xfrm>
            <a:off x="2101034" y="6449946"/>
            <a:ext cx="39641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https://doi.org/10.1515/9783110456806-012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071967-E283-45E0-AF65-36B4CDEED44B}"/>
              </a:ext>
            </a:extLst>
          </p:cNvPr>
          <p:cNvSpPr txBox="1"/>
          <p:nvPr/>
        </p:nvSpPr>
        <p:spPr>
          <a:xfrm>
            <a:off x="3655770" y="6080973"/>
            <a:ext cx="2146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Dieter </a:t>
            </a:r>
            <a:r>
              <a:rPr lang="en-GB" dirty="0" err="1">
                <a:solidFill>
                  <a:schemeClr val="bg1"/>
                </a:solidFill>
              </a:rPr>
              <a:t>Koelle</a:t>
            </a:r>
            <a:r>
              <a:rPr lang="en-GB" dirty="0">
                <a:solidFill>
                  <a:schemeClr val="bg1"/>
                </a:solidFill>
              </a:rPr>
              <a:t> et al </a:t>
            </a:r>
            <a:endParaRPr lang="en-N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F1D8D7-B6F7-4AC9-804B-C89C0EA321F0}"/>
              </a:ext>
            </a:extLst>
          </p:cNvPr>
          <p:cNvSpPr txBox="1"/>
          <p:nvPr/>
        </p:nvSpPr>
        <p:spPr>
          <a:xfrm>
            <a:off x="3801946" y="2921086"/>
            <a:ext cx="6175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Noto Sans" panose="020B050204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https://doi.org/10.1103/PhysRevB.77.165408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EEBC4B-E70E-42F1-B9B2-3FACC9F82D94}"/>
              </a:ext>
            </a:extLst>
          </p:cNvPr>
          <p:cNvSpPr txBox="1"/>
          <p:nvPr/>
        </p:nvSpPr>
        <p:spPr>
          <a:xfrm>
            <a:off x="3801946" y="3149000"/>
            <a:ext cx="2146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Angers, </a:t>
            </a:r>
            <a:r>
              <a:rPr lang="en-GB" dirty="0" err="1">
                <a:solidFill>
                  <a:schemeClr val="bg1"/>
                </a:solidFill>
              </a:rPr>
              <a:t>Chiodi</a:t>
            </a:r>
            <a:r>
              <a:rPr lang="en-GB" dirty="0">
                <a:solidFill>
                  <a:schemeClr val="bg1"/>
                </a:solidFill>
              </a:rPr>
              <a:t>, et al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838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FB74FFB-BCCD-418A-94C8-CE0F44EC5A93}"/>
              </a:ext>
            </a:extLst>
          </p:cNvPr>
          <p:cNvSpPr/>
          <p:nvPr/>
        </p:nvSpPr>
        <p:spPr>
          <a:xfrm>
            <a:off x="203910" y="133290"/>
            <a:ext cx="5492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RCSJ Modelling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2747F8-5897-4D72-8316-B5679C6DAC29}"/>
              </a:ext>
            </a:extLst>
          </p:cNvPr>
          <p:cNvGrpSpPr/>
          <p:nvPr/>
        </p:nvGrpSpPr>
        <p:grpSpPr>
          <a:xfrm>
            <a:off x="4119154" y="368006"/>
            <a:ext cx="3475354" cy="2962990"/>
            <a:chOff x="189319" y="3265251"/>
            <a:chExt cx="3475354" cy="296299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51C875-5723-455A-A17B-F5C43E13A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08" r="51355"/>
            <a:stretch/>
          </p:blipFill>
          <p:spPr>
            <a:xfrm>
              <a:off x="189319" y="3265251"/>
              <a:ext cx="3475354" cy="29629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395B17-935C-438A-AC92-81B97A0A89D3}"/>
                </a:ext>
              </a:extLst>
            </p:cNvPr>
            <p:cNvSpPr/>
            <p:nvPr/>
          </p:nvSpPr>
          <p:spPr>
            <a:xfrm>
              <a:off x="203910" y="3276600"/>
              <a:ext cx="32949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35CC77-779C-40D3-8F0B-C830CC8DC15A}"/>
                </a:ext>
              </a:extLst>
            </p:cNvPr>
            <p:cNvSpPr/>
            <p:nvPr/>
          </p:nvSpPr>
          <p:spPr>
            <a:xfrm>
              <a:off x="679805" y="3347125"/>
              <a:ext cx="2286000" cy="16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0D6A3C-C729-4250-BC91-5CAD06BAF8A4}"/>
              </a:ext>
            </a:extLst>
          </p:cNvPr>
          <p:cNvGrpSpPr/>
          <p:nvPr/>
        </p:nvGrpSpPr>
        <p:grpSpPr>
          <a:xfrm>
            <a:off x="4119154" y="3667875"/>
            <a:ext cx="3475354" cy="2962990"/>
            <a:chOff x="4358323" y="3276600"/>
            <a:chExt cx="3475354" cy="296299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BBB8BB-2629-4C40-8B2F-135C50681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38" t="2882" r="1017" b="-374"/>
            <a:stretch/>
          </p:blipFill>
          <p:spPr>
            <a:xfrm>
              <a:off x="4358323" y="3276600"/>
              <a:ext cx="3475354" cy="296299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141BF02-CFB6-4DF6-8748-87A2D66853F3}"/>
                </a:ext>
              </a:extLst>
            </p:cNvPr>
            <p:cNvSpPr/>
            <p:nvPr/>
          </p:nvSpPr>
          <p:spPr>
            <a:xfrm>
              <a:off x="4364673" y="3276600"/>
              <a:ext cx="32949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0F8B7F-9A57-40EA-9332-F1C3918F0709}"/>
                </a:ext>
              </a:extLst>
            </p:cNvPr>
            <p:cNvSpPr/>
            <p:nvPr/>
          </p:nvSpPr>
          <p:spPr>
            <a:xfrm>
              <a:off x="4840568" y="3347125"/>
              <a:ext cx="2286000" cy="16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822FAD-47B3-4FAF-8A0B-47BCE98B09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738" y="940557"/>
            <a:ext cx="2815675" cy="241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5139E-BAE6-468B-AB8A-E66A10A56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852258"/>
            <a:ext cx="3176613" cy="2744665"/>
          </a:xfrm>
          <a:prstGeom prst="rect">
            <a:avLst/>
          </a:prstGeom>
        </p:spPr>
      </p:pic>
      <p:sp>
        <p:nvSpPr>
          <p:cNvPr id="1001" name="Rectangle 1000">
            <a:extLst>
              <a:ext uri="{FF2B5EF4-FFF2-40B4-BE49-F238E27FC236}">
                <a16:creationId xmlns:a16="http://schemas.microsoft.com/office/drawing/2014/main" id="{A308AFBE-1CB8-453B-9481-85DFC82E56F5}"/>
              </a:ext>
            </a:extLst>
          </p:cNvPr>
          <p:cNvSpPr/>
          <p:nvPr/>
        </p:nvSpPr>
        <p:spPr>
          <a:xfrm>
            <a:off x="10075767" y="2149223"/>
            <a:ext cx="2233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Matthijs Rog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(Lahabi lab)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003" name="Rectangle 1002">
            <a:extLst>
              <a:ext uri="{FF2B5EF4-FFF2-40B4-BE49-F238E27FC236}">
                <a16:creationId xmlns:a16="http://schemas.microsoft.com/office/drawing/2014/main" id="{23BEDB2E-FC8C-454F-93C8-A7DE41395609}"/>
              </a:ext>
            </a:extLst>
          </p:cNvPr>
          <p:cNvSpPr/>
          <p:nvPr/>
        </p:nvSpPr>
        <p:spPr>
          <a:xfrm>
            <a:off x="7696200" y="1515074"/>
            <a:ext cx="2768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Measured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I-V as a function of field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004" name="Rectangle 1003">
            <a:extLst>
              <a:ext uri="{FF2B5EF4-FFF2-40B4-BE49-F238E27FC236}">
                <a16:creationId xmlns:a16="http://schemas.microsoft.com/office/drawing/2014/main" id="{B2B4D404-7D72-470F-8D57-F09B0D34CA0E}"/>
              </a:ext>
            </a:extLst>
          </p:cNvPr>
          <p:cNvSpPr/>
          <p:nvPr/>
        </p:nvSpPr>
        <p:spPr>
          <a:xfrm>
            <a:off x="7772400" y="4744540"/>
            <a:ext cx="2289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Simulated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RCSJ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neural network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854E00-6AE1-4C9B-88AD-27066D563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20378"/>
            <a:ext cx="1187847" cy="19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/>
      <p:bldP spid="10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50063" y="458306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Weak Link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63926"/>
            <a:ext cx="4500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Back to dynamic regime: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143" y="793025"/>
                <a:ext cx="3239675" cy="759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ħ</m:t>
                          </m:r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" y="793025"/>
                <a:ext cx="3239675" cy="7596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48C6D30-8703-46BA-BE7F-FEEF111B6C9D}"/>
              </a:ext>
            </a:extLst>
          </p:cNvPr>
          <p:cNvGrpSpPr/>
          <p:nvPr/>
        </p:nvGrpSpPr>
        <p:grpSpPr>
          <a:xfrm>
            <a:off x="114487" y="2386293"/>
            <a:ext cx="4170928" cy="1769200"/>
            <a:chOff x="166556" y="5016182"/>
            <a:chExt cx="4320200" cy="1769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334A66F-F8F6-42E0-A0AA-3BDFC1022868}"/>
                    </a:ext>
                  </a:extLst>
                </p:cNvPr>
                <p:cNvSpPr/>
                <p:nvPr/>
              </p:nvSpPr>
              <p:spPr>
                <a:xfrm>
                  <a:off x="296706" y="5706774"/>
                  <a:ext cx="4190050" cy="5677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≈483.6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 GHz / mV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334A66F-F8F6-42E0-A0AA-3BDFC10228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06" y="5706774"/>
                  <a:ext cx="4190050" cy="567720"/>
                </a:xfrm>
                <a:prstGeom prst="rect">
                  <a:avLst/>
                </a:prstGeom>
                <a:blipFill>
                  <a:blip r:embed="rId4"/>
                  <a:stretch>
                    <a:fillRect r="-753" b="-107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33A325-8B96-434D-A8B5-FEDEADFB0C15}"/>
                </a:ext>
              </a:extLst>
            </p:cNvPr>
            <p:cNvSpPr/>
            <p:nvPr/>
          </p:nvSpPr>
          <p:spPr>
            <a:xfrm>
              <a:off x="166556" y="5016182"/>
              <a:ext cx="41003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Josephson supercurrent oscillates at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BAC2E0-199D-41BC-8F6B-0C864ED69137}"/>
                </a:ext>
              </a:extLst>
            </p:cNvPr>
            <p:cNvCxnSpPr/>
            <p:nvPr/>
          </p:nvCxnSpPr>
          <p:spPr>
            <a:xfrm flipH="1" flipV="1">
              <a:off x="1438024" y="6117014"/>
              <a:ext cx="127000" cy="3149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1FDBFE-74CA-46D9-AA07-BE68EB3863B3}"/>
                </a:ext>
              </a:extLst>
            </p:cNvPr>
            <p:cNvSpPr/>
            <p:nvPr/>
          </p:nvSpPr>
          <p:spPr>
            <a:xfrm>
              <a:off x="1569742" y="6416050"/>
              <a:ext cx="2520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(</a:t>
              </a:r>
              <a:r>
                <a:rPr lang="en-GB" i="1" dirty="0">
                  <a:solidFill>
                    <a:schemeClr val="bg1"/>
                  </a:solidFill>
                </a:rPr>
                <a:t>time-averaged</a:t>
              </a:r>
              <a:r>
                <a:rPr lang="en-GB" dirty="0">
                  <a:solidFill>
                    <a:schemeClr val="bg1"/>
                  </a:solidFill>
                </a:rPr>
                <a:t> voltage)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5C3945-530B-406A-AF46-634C2A877FA8}"/>
                  </a:ext>
                </a:extLst>
              </p:cNvPr>
              <p:cNvSpPr/>
              <p:nvPr/>
            </p:nvSpPr>
            <p:spPr>
              <a:xfrm>
                <a:off x="3381713" y="944296"/>
                <a:ext cx="2714287" cy="501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func>
                        <m:funcPr>
                          <m:ctrlP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5C3945-530B-406A-AF46-634C2A877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713" y="944296"/>
                <a:ext cx="2714287" cy="501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23478CE-B3D0-4477-AB31-9EC65CA018C5}"/>
              </a:ext>
            </a:extLst>
          </p:cNvPr>
          <p:cNvSpPr txBox="1"/>
          <p:nvPr/>
        </p:nvSpPr>
        <p:spPr>
          <a:xfrm>
            <a:off x="138913" y="1811097"/>
            <a:ext cx="6657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When V≠ 0, an AC supercurrent develops across the JJ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83C841-459D-41DF-8DF6-7E0D05FD864C}"/>
              </a:ext>
            </a:extLst>
          </p:cNvPr>
          <p:cNvSpPr txBox="1"/>
          <p:nvPr/>
        </p:nvSpPr>
        <p:spPr>
          <a:xfrm>
            <a:off x="63372" y="4424273"/>
            <a:ext cx="541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Oscillating supercurrent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Oscillating EM 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540E34-EDC5-454E-8AF2-D14EDE3BBADA}"/>
              </a:ext>
            </a:extLst>
          </p:cNvPr>
          <p:cNvSpPr txBox="1"/>
          <p:nvPr/>
        </p:nvSpPr>
        <p:spPr>
          <a:xfrm>
            <a:off x="63372" y="5603648"/>
            <a:ext cx="3294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what frequency range? 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46A7A2-B38A-41C1-BBA2-B0B3E4ECEBAC}"/>
              </a:ext>
            </a:extLst>
          </p:cNvPr>
          <p:cNvSpPr txBox="1"/>
          <p:nvPr/>
        </p:nvSpPr>
        <p:spPr>
          <a:xfrm>
            <a:off x="63372" y="6108542"/>
            <a:ext cx="6974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voltage across JJ can vary from </a:t>
            </a:r>
            <a:r>
              <a:rPr lang="en-GB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 to 10s of </a:t>
            </a:r>
            <a:r>
              <a:rPr lang="en-GB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mVs</a:t>
            </a:r>
            <a:endParaRPr lang="en-NL" sz="2000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4A68006-A5B2-4675-A132-ADC9749EF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96" y="3487125"/>
            <a:ext cx="4303175" cy="32869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9442C2B-F9FE-49AD-90E7-822BCEB39B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4" t="9927" r="48993" b="6961"/>
          <a:stretch/>
        </p:blipFill>
        <p:spPr>
          <a:xfrm>
            <a:off x="7213789" y="329831"/>
            <a:ext cx="4590526" cy="2719527"/>
          </a:xfrm>
          <a:prstGeom prst="roundRect">
            <a:avLst>
              <a:gd name="adj" fmla="val 4338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7C6179B-84AA-4C10-A657-B911F9D50C0F}"/>
              </a:ext>
            </a:extLst>
          </p:cNvPr>
          <p:cNvSpPr txBox="1"/>
          <p:nvPr/>
        </p:nvSpPr>
        <p:spPr>
          <a:xfrm>
            <a:off x="114487" y="4867612"/>
            <a:ext cx="3548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 </a:t>
            </a:r>
            <a:r>
              <a:rPr lang="en-GB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enerates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microwaves</a:t>
            </a:r>
          </a:p>
        </p:txBody>
      </p:sp>
    </p:spTree>
    <p:extLst>
      <p:ext uri="{BB962C8B-B14F-4D97-AF65-F5344CB8AC3E}">
        <p14:creationId xmlns:p14="http://schemas.microsoft.com/office/powerpoint/2010/main" val="24905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6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E3302CFE5D664CBECC499AE1650391" ma:contentTypeVersion="2" ma:contentTypeDescription="Een nieuw document maken." ma:contentTypeScope="" ma:versionID="962f716cc77bd40be0b68979db7a108b">
  <xsd:schema xmlns:xsd="http://www.w3.org/2001/XMLSchema" xmlns:xs="http://www.w3.org/2001/XMLSchema" xmlns:p="http://schemas.microsoft.com/office/2006/metadata/properties" xmlns:ns3="c0ea9ca0-a75c-4c9d-90d2-d01fe8b2257a" targetNamespace="http://schemas.microsoft.com/office/2006/metadata/properties" ma:root="true" ma:fieldsID="ed94dc37ae29548f647a0128a5ec5e4b" ns3:_="">
    <xsd:import namespace="c0ea9ca0-a75c-4c9d-90d2-d01fe8b22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a9ca0-a75c-4c9d-90d2-d01fe8b22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E58941-71F7-433F-A9AF-B7B08727FA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ea9ca0-a75c-4c9d-90d2-d01fe8b225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BD04AE-4F18-4A21-9E00-4770F4767008}">
  <ds:schemaRefs>
    <ds:schemaRef ds:uri="http://schemas.microsoft.com/office/2006/metadata/properties"/>
    <ds:schemaRef ds:uri="http://purl.org/dc/elements/1.1/"/>
    <ds:schemaRef ds:uri="http://purl.org/dc/dcmitype/"/>
    <ds:schemaRef ds:uri="c0ea9ca0-a75c-4c9d-90d2-d01fe8b2257a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F17FF8F-5689-406D-A2E0-646A4AA747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20000</TotalTime>
  <Words>1129</Words>
  <Application>Microsoft Office PowerPoint</Application>
  <PresentationFormat>Widescreen</PresentationFormat>
  <Paragraphs>196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Bahnschrift</vt:lpstr>
      <vt:lpstr>Bahnschrift Light</vt:lpstr>
      <vt:lpstr>Calibri</vt:lpstr>
      <vt:lpstr>Calibri Light</vt:lpstr>
      <vt:lpstr>Cambria Math</vt:lpstr>
      <vt:lpstr>Georgia</vt:lpstr>
      <vt:lpstr>Harding</vt:lpstr>
      <vt:lpstr>Minion</vt:lpstr>
      <vt:lpstr>Noto Sans</vt:lpstr>
      <vt:lpstr>Times New Roman</vt:lpstr>
      <vt:lpstr>Kantoorthema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Switching the phase of triplets using spin texture: 0-0 to 0-π</vt:lpstr>
      <vt:lpstr>PowerPoint Presentation</vt:lpstr>
      <vt:lpstr>PowerPoint Presentation</vt:lpstr>
      <vt:lpstr>PowerPoint Presentation</vt:lpstr>
      <vt:lpstr>PowerPoint Presentation</vt:lpstr>
      <vt:lpstr>Bonus slides: Time-reversal symmetry breaking in Josephson devices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kaveh lahabi</dc:creator>
  <cp:lastModifiedBy>Kaveh Lahabi</cp:lastModifiedBy>
  <cp:revision>693</cp:revision>
  <cp:lastPrinted>2021-02-17T21:33:56Z</cp:lastPrinted>
  <dcterms:created xsi:type="dcterms:W3CDTF">2020-02-03T18:26:23Z</dcterms:created>
  <dcterms:modified xsi:type="dcterms:W3CDTF">2025-05-08T13:12:42Z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0x0101007AE3302CFE5D664CBECC499AE1650391</vt:lpwstr>
  </property>
</Properties>
</file>